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256" r:id="rId2"/>
    <p:sldId id="257" r:id="rId3"/>
    <p:sldId id="276" r:id="rId4"/>
    <p:sldId id="265" r:id="rId5"/>
    <p:sldId id="268" r:id="rId6"/>
    <p:sldId id="269" r:id="rId7"/>
    <p:sldId id="277" r:id="rId8"/>
    <p:sldId id="283" r:id="rId9"/>
    <p:sldId id="284" r:id="rId10"/>
    <p:sldId id="272" r:id="rId11"/>
    <p:sldId id="279" r:id="rId12"/>
    <p:sldId id="278" r:id="rId13"/>
    <p:sldId id="263" r:id="rId14"/>
    <p:sldId id="262" r:id="rId15"/>
    <p:sldId id="266" r:id="rId16"/>
    <p:sldId id="280" r:id="rId17"/>
    <p:sldId id="281" r:id="rId18"/>
    <p:sldId id="258" r:id="rId19"/>
    <p:sldId id="270" r:id="rId20"/>
    <p:sldId id="271" r:id="rId21"/>
    <p:sldId id="259" r:id="rId22"/>
    <p:sldId id="275" r:id="rId23"/>
    <p:sldId id="282" r:id="rId24"/>
    <p:sldId id="273" r:id="rId25"/>
    <p:sldId id="274" r:id="rId26"/>
    <p:sldId id="260" r:id="rId27"/>
    <p:sldId id="26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5160"/>
  </p:normalViewPr>
  <p:slideViewPr>
    <p:cSldViewPr snapToGrid="0">
      <p:cViewPr>
        <p:scale>
          <a:sx n="75" d="100"/>
          <a:sy n="75" d="100"/>
        </p:scale>
        <p:origin x="76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B3C68-7A98-FE4A-9809-7892F8C43043}" type="datetimeFigureOut">
              <a:rPr lang="en-US" smtClean="0"/>
              <a:t>4/14/23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866BD-A294-D245-9747-ABCAB4C532F1}" type="slidenum">
              <a:rPr lang="en-US" smtClean="0"/>
              <a:t>‹#›</a:t>
            </a:fld>
            <a:endParaRPr lang="en-US"/>
          </a:p>
        </p:txBody>
      </p:sp>
    </p:spTree>
    <p:extLst>
      <p:ext uri="{BB962C8B-B14F-4D97-AF65-F5344CB8AC3E}">
        <p14:creationId xmlns:p14="http://schemas.microsoft.com/office/powerpoint/2010/main" val="399190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t>
            </a:r>
          </a:p>
          <a:p>
            <a:r>
              <a:rPr lang="en-US" dirty="0"/>
              <a:t>Margie Ruffin</a:t>
            </a:r>
          </a:p>
          <a:p>
            <a:r>
              <a:rPr lang="en-US" dirty="0"/>
              <a:t>3</a:t>
            </a:r>
            <a:r>
              <a:rPr lang="en-US" baseline="30000" dirty="0"/>
              <a:t>rd</a:t>
            </a:r>
            <a:r>
              <a:rPr lang="en-US" dirty="0"/>
              <a:t> </a:t>
            </a:r>
            <a:r>
              <a:rPr lang="en-US" dirty="0" err="1"/>
              <a:t>yr</a:t>
            </a:r>
            <a:r>
              <a:rPr lang="en-US" dirty="0"/>
              <a:t> </a:t>
            </a:r>
            <a:r>
              <a:rPr lang="en-US" dirty="0" err="1"/>
              <a:t>phd</a:t>
            </a:r>
            <a:r>
              <a:rPr lang="en-US" dirty="0"/>
              <a:t> student in CS</a:t>
            </a:r>
          </a:p>
          <a:p>
            <a:r>
              <a:rPr lang="en-US" dirty="0"/>
              <a:t>Does it matter who said it? Exploring the impact of deepfake profiles on user perception towards disinformation</a:t>
            </a:r>
          </a:p>
        </p:txBody>
      </p:sp>
      <p:sp>
        <p:nvSpPr>
          <p:cNvPr id="4" name="Slide Number Placeholder 3"/>
          <p:cNvSpPr>
            <a:spLocks noGrp="1"/>
          </p:cNvSpPr>
          <p:nvPr>
            <p:ph type="sldNum" sz="quarter" idx="5"/>
          </p:nvPr>
        </p:nvSpPr>
        <p:spPr/>
        <p:txBody>
          <a:bodyPr/>
          <a:lstStyle/>
          <a:p>
            <a:fld id="{327866BD-A294-D245-9747-ABCAB4C532F1}" type="slidenum">
              <a:rPr lang="en-US" smtClean="0"/>
              <a:t>1</a:t>
            </a:fld>
            <a:endParaRPr lang="en-US"/>
          </a:p>
        </p:txBody>
      </p:sp>
    </p:spTree>
    <p:extLst>
      <p:ext uri="{BB962C8B-B14F-4D97-AF65-F5344CB8AC3E}">
        <p14:creationId xmlns:p14="http://schemas.microsoft.com/office/powerpoint/2010/main" val="1939209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5D6879"/>
                </a:solidFill>
                <a:effectLst/>
                <a:latin typeface="Arial" panose="020B0604020202020204" pitchFamily="34" charset="0"/>
              </a:rPr>
              <a:t>In our study we include the use of 3 profile conditions. A deepfake profile (This profile is that of a person with social credibility or authority, like a journalist)</a:t>
            </a:r>
          </a:p>
          <a:p>
            <a:pPr algn="l" rtl="0"/>
            <a:endParaRPr lang="en-US" b="0" i="0" dirty="0">
              <a:solidFill>
                <a:srgbClr val="5D6879"/>
              </a:solidFill>
              <a:effectLst/>
              <a:latin typeface="Arial" panose="020B0604020202020204" pitchFamily="34" charset="0"/>
            </a:endParaRPr>
          </a:p>
          <a:p>
            <a:pPr algn="l" rtl="0"/>
            <a:r>
              <a:rPr lang="en-US" b="0" i="0" dirty="0">
                <a:solidFill>
                  <a:srgbClr val="5D6879"/>
                </a:solidFill>
                <a:effectLst/>
                <a:latin typeface="Arial" panose="020B0604020202020204" pitchFamily="34" charset="0"/>
              </a:rPr>
              <a:t>We include an Organization profile with a health focus, which represents a profile that would likely have accurate knowledge concerning COVID-19</a:t>
            </a:r>
          </a:p>
          <a:p>
            <a:pPr algn="l" rtl="0"/>
            <a:endParaRPr lang="en-US" b="0" i="0" dirty="0">
              <a:solidFill>
                <a:srgbClr val="5D6879"/>
              </a:solidFill>
              <a:effectLst/>
              <a:latin typeface="Arial" panose="020B0604020202020204" pitchFamily="34" charset="0"/>
            </a:endParaRPr>
          </a:p>
          <a:p>
            <a:pPr algn="l" rtl="0"/>
            <a:r>
              <a:rPr lang="en-US" b="0" i="0" dirty="0">
                <a:solidFill>
                  <a:srgbClr val="5D6879"/>
                </a:solidFill>
                <a:effectLst/>
                <a:latin typeface="Arial" panose="020B0604020202020204" pitchFamily="34" charset="0"/>
              </a:rPr>
              <a:t>And lastly, a Simplefake profile which is representative of a fake profile that puts little to no effort into the appearance of it. ( a bot profile)</a:t>
            </a:r>
          </a:p>
          <a:p>
            <a:pPr algn="l" rtl="0"/>
            <a:endParaRPr lang="en-US" b="0" i="0" dirty="0">
              <a:solidFill>
                <a:srgbClr val="5D6879"/>
              </a:solidFill>
              <a:effectLst/>
              <a:latin typeface="Arial" panose="020B060402020202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327866BD-A294-D245-9747-ABCAB4C532F1}" type="slidenum">
              <a:rPr lang="en-US" smtClean="0"/>
              <a:t>10</a:t>
            </a:fld>
            <a:endParaRPr lang="en-US"/>
          </a:p>
        </p:txBody>
      </p:sp>
    </p:spTree>
    <p:extLst>
      <p:ext uri="{BB962C8B-B14F-4D97-AF65-F5344CB8AC3E}">
        <p14:creationId xmlns:p14="http://schemas.microsoft.com/office/powerpoint/2010/main" val="397669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0" i="0" dirty="0">
                <a:solidFill>
                  <a:srgbClr val="5D6879"/>
                </a:solidFill>
                <a:effectLst/>
                <a:latin typeface="Arial" panose="020B0604020202020204" pitchFamily="34" charset="0"/>
              </a:rPr>
              <a:t>We have 3 tweets that each study participant sees along with each profile type. These tweets were crafted from fake news gathered from Fact-checking websites such as </a:t>
            </a:r>
          </a:p>
          <a:p>
            <a:pPr algn="l" rtl="0"/>
            <a:endParaRPr lang="en-US" b="0" i="0" dirty="0">
              <a:solidFill>
                <a:srgbClr val="5D6879"/>
              </a:solidFill>
              <a:effectLst/>
              <a:latin typeface="Arial" panose="020B0604020202020204" pitchFamily="34" charset="0"/>
            </a:endParaRPr>
          </a:p>
          <a:p>
            <a:pPr algn="l" rtl="0"/>
            <a:r>
              <a:rPr lang="en-US" b="0" i="0" dirty="0">
                <a:solidFill>
                  <a:srgbClr val="5D6879"/>
                </a:solidFill>
                <a:effectLst/>
                <a:latin typeface="Arial" panose="020B0604020202020204" pitchFamily="34" charset="0"/>
              </a:rPr>
              <a:t>Snopes, </a:t>
            </a:r>
            <a:r>
              <a:rPr lang="en-US" b="0" i="0" dirty="0" err="1">
                <a:solidFill>
                  <a:srgbClr val="5D6879"/>
                </a:solidFill>
                <a:effectLst/>
                <a:latin typeface="Arial" panose="020B0604020202020204" pitchFamily="34" charset="0"/>
              </a:rPr>
              <a:t>poltifact</a:t>
            </a:r>
            <a:r>
              <a:rPr lang="en-US" b="0" i="0" dirty="0">
                <a:solidFill>
                  <a:srgbClr val="5D6879"/>
                </a:solidFill>
                <a:effectLst/>
                <a:latin typeface="Arial" panose="020B0604020202020204" pitchFamily="34" charset="0"/>
              </a:rPr>
              <a:t>, and Fact-</a:t>
            </a:r>
            <a:r>
              <a:rPr lang="en-US" b="0" i="0" dirty="0" err="1">
                <a:solidFill>
                  <a:srgbClr val="5D6879"/>
                </a:solidFill>
                <a:effectLst/>
                <a:latin typeface="Arial" panose="020B0604020202020204" pitchFamily="34" charset="0"/>
              </a:rPr>
              <a:t>Checking.com</a:t>
            </a:r>
            <a:endParaRPr lang="en-US" b="0" i="0" dirty="0">
              <a:solidFill>
                <a:srgbClr val="5D6879"/>
              </a:solidFill>
              <a:effectLst/>
              <a:latin typeface="Lato" panose="020F050202020403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327866BD-A294-D245-9747-ABCAB4C532F1}" type="slidenum">
              <a:rPr lang="en-US" smtClean="0"/>
              <a:t>11</a:t>
            </a:fld>
            <a:endParaRPr lang="en-US"/>
          </a:p>
        </p:txBody>
      </p:sp>
    </p:spTree>
    <p:extLst>
      <p:ext uri="{BB962C8B-B14F-4D97-AF65-F5344CB8AC3E}">
        <p14:creationId xmlns:p14="http://schemas.microsoft.com/office/powerpoint/2010/main" val="3320112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ask our participants 6 different types questions, throughout the course of our study. </a:t>
            </a:r>
          </a:p>
          <a:p>
            <a:r>
              <a:rPr lang="en-US" dirty="0"/>
              <a:t>The information accuracy question measures the participants perception of the accuracy of the tweet and the engagement question inquires about which way if any would the participant choose to engage with said tweet, including like, reply, retweet, external share, or no engagement</a:t>
            </a:r>
          </a:p>
          <a:p>
            <a:endParaRPr lang="en-US" dirty="0"/>
          </a:p>
          <a:p>
            <a:r>
              <a:rPr lang="en-US" dirty="0"/>
              <a:t>We then ask participants to rate the authenticity of each profile they saw as well as identify which features helped them to decide whether these profiles were real or not. </a:t>
            </a:r>
          </a:p>
          <a:p>
            <a:endParaRPr lang="en-US" dirty="0"/>
          </a:p>
          <a:p>
            <a:r>
              <a:rPr lang="en-US" dirty="0"/>
              <a:t>In the end, we asked participants to recall whether or not they intended to engage with any of the tweets they saw and to detail an answer why if they did choose to do so</a:t>
            </a:r>
            <a:br>
              <a:rPr lang="en-US" dirty="0"/>
            </a:br>
            <a:endParaRPr lang="en-US" dirty="0"/>
          </a:p>
        </p:txBody>
      </p:sp>
      <p:sp>
        <p:nvSpPr>
          <p:cNvPr id="4" name="Slide Number Placeholder 3"/>
          <p:cNvSpPr>
            <a:spLocks noGrp="1"/>
          </p:cNvSpPr>
          <p:nvPr>
            <p:ph type="sldNum" sz="quarter" idx="5"/>
          </p:nvPr>
        </p:nvSpPr>
        <p:spPr/>
        <p:txBody>
          <a:bodyPr/>
          <a:lstStyle/>
          <a:p>
            <a:fld id="{327866BD-A294-D245-9747-ABCAB4C532F1}" type="slidenum">
              <a:rPr lang="en-US" smtClean="0"/>
              <a:t>12</a:t>
            </a:fld>
            <a:endParaRPr lang="en-US"/>
          </a:p>
        </p:txBody>
      </p:sp>
    </p:spTree>
    <p:extLst>
      <p:ext uri="{BB962C8B-B14F-4D97-AF65-F5344CB8AC3E}">
        <p14:creationId xmlns:p14="http://schemas.microsoft.com/office/powerpoint/2010/main" val="1978527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an example of each profile type, including deepfake, organization, and Simplefake. </a:t>
            </a:r>
          </a:p>
          <a:p>
            <a:endParaRPr lang="en-US" dirty="0"/>
          </a:p>
          <a:p>
            <a:r>
              <a:rPr lang="en-US" dirty="0"/>
              <a:t>Each condition has 3 variations that were randomly shown to participants that included a changing of the photo (except Simplefake), the bio, the name, the handle, and links in the bio</a:t>
            </a:r>
          </a:p>
        </p:txBody>
      </p:sp>
      <p:sp>
        <p:nvSpPr>
          <p:cNvPr id="4" name="Slide Number Placeholder 3"/>
          <p:cNvSpPr>
            <a:spLocks noGrp="1"/>
          </p:cNvSpPr>
          <p:nvPr>
            <p:ph type="sldNum" sz="quarter" idx="5"/>
          </p:nvPr>
        </p:nvSpPr>
        <p:spPr/>
        <p:txBody>
          <a:bodyPr/>
          <a:lstStyle/>
          <a:p>
            <a:fld id="{327866BD-A294-D245-9747-ABCAB4C532F1}" type="slidenum">
              <a:rPr lang="en-US" smtClean="0"/>
              <a:t>13</a:t>
            </a:fld>
            <a:endParaRPr lang="en-US"/>
          </a:p>
        </p:txBody>
      </p:sp>
    </p:spTree>
    <p:extLst>
      <p:ext uri="{BB962C8B-B14F-4D97-AF65-F5344CB8AC3E}">
        <p14:creationId xmlns:p14="http://schemas.microsoft.com/office/powerpoint/2010/main" val="1531968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also see the tweets that participants saw during they survey with identifying information blurred to give them a chance to focus on the news stimuli</a:t>
            </a:r>
          </a:p>
        </p:txBody>
      </p:sp>
      <p:sp>
        <p:nvSpPr>
          <p:cNvPr id="4" name="Slide Number Placeholder 3"/>
          <p:cNvSpPr>
            <a:spLocks noGrp="1"/>
          </p:cNvSpPr>
          <p:nvPr>
            <p:ph type="sldNum" sz="quarter" idx="5"/>
          </p:nvPr>
        </p:nvSpPr>
        <p:spPr/>
        <p:txBody>
          <a:bodyPr/>
          <a:lstStyle/>
          <a:p>
            <a:fld id="{327866BD-A294-D245-9747-ABCAB4C532F1}" type="slidenum">
              <a:rPr lang="en-US" smtClean="0"/>
              <a:t>14</a:t>
            </a:fld>
            <a:endParaRPr lang="en-US"/>
          </a:p>
        </p:txBody>
      </p:sp>
    </p:spTree>
    <p:extLst>
      <p:ext uri="{BB962C8B-B14F-4D97-AF65-F5344CB8AC3E}">
        <p14:creationId xmlns:p14="http://schemas.microsoft.com/office/powerpoint/2010/main" val="882192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participant saw each of the 3 profiles, randomly paired with one of our 3 tweets. </a:t>
            </a:r>
          </a:p>
          <a:p>
            <a:endParaRPr lang="en-US" dirty="0"/>
          </a:p>
          <a:p>
            <a:r>
              <a:rPr lang="en-US" dirty="0"/>
              <a:t>They were asked the information accuracy question and engagement question as they were shown just the tweet, and then asked the same two questions again as they were shown the tweet and the tweet authors profile side by side. </a:t>
            </a:r>
          </a:p>
          <a:p>
            <a:endParaRPr lang="en-US" dirty="0"/>
          </a:p>
          <a:p>
            <a:endParaRPr lang="en-US" dirty="0"/>
          </a:p>
        </p:txBody>
      </p:sp>
      <p:sp>
        <p:nvSpPr>
          <p:cNvPr id="4" name="Slide Number Placeholder 3"/>
          <p:cNvSpPr>
            <a:spLocks noGrp="1"/>
          </p:cNvSpPr>
          <p:nvPr>
            <p:ph type="sldNum" sz="quarter" idx="5"/>
          </p:nvPr>
        </p:nvSpPr>
        <p:spPr/>
        <p:txBody>
          <a:bodyPr/>
          <a:lstStyle/>
          <a:p>
            <a:fld id="{327866BD-A294-D245-9747-ABCAB4C532F1}" type="slidenum">
              <a:rPr lang="en-US" smtClean="0"/>
              <a:t>15</a:t>
            </a:fld>
            <a:endParaRPr lang="en-US"/>
          </a:p>
        </p:txBody>
      </p:sp>
    </p:spTree>
    <p:extLst>
      <p:ext uri="{BB962C8B-B14F-4D97-AF65-F5344CB8AC3E}">
        <p14:creationId xmlns:p14="http://schemas.microsoft.com/office/powerpoint/2010/main" val="651889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answering those questions they were prompted to rate each of the profiles they saw</a:t>
            </a:r>
          </a:p>
        </p:txBody>
      </p:sp>
      <p:sp>
        <p:nvSpPr>
          <p:cNvPr id="4" name="Slide Number Placeholder 3"/>
          <p:cNvSpPr>
            <a:spLocks noGrp="1"/>
          </p:cNvSpPr>
          <p:nvPr>
            <p:ph type="sldNum" sz="quarter" idx="5"/>
          </p:nvPr>
        </p:nvSpPr>
        <p:spPr/>
        <p:txBody>
          <a:bodyPr/>
          <a:lstStyle/>
          <a:p>
            <a:fld id="{327866BD-A294-D245-9747-ABCAB4C532F1}" type="slidenum">
              <a:rPr lang="en-US" smtClean="0"/>
              <a:t>16</a:t>
            </a:fld>
            <a:endParaRPr lang="en-US"/>
          </a:p>
        </p:txBody>
      </p:sp>
    </p:spTree>
    <p:extLst>
      <p:ext uri="{BB962C8B-B14F-4D97-AF65-F5344CB8AC3E}">
        <p14:creationId xmlns:p14="http://schemas.microsoft.com/office/powerpoint/2010/main" val="22563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they were asked to fill out exit questions including demographics, political preference, vaccination status and more</a:t>
            </a:r>
          </a:p>
        </p:txBody>
      </p:sp>
      <p:sp>
        <p:nvSpPr>
          <p:cNvPr id="4" name="Slide Number Placeholder 3"/>
          <p:cNvSpPr>
            <a:spLocks noGrp="1"/>
          </p:cNvSpPr>
          <p:nvPr>
            <p:ph type="sldNum" sz="quarter" idx="5"/>
          </p:nvPr>
        </p:nvSpPr>
        <p:spPr/>
        <p:txBody>
          <a:bodyPr/>
          <a:lstStyle/>
          <a:p>
            <a:fld id="{327866BD-A294-D245-9747-ABCAB4C532F1}" type="slidenum">
              <a:rPr lang="en-US" smtClean="0"/>
              <a:t>17</a:t>
            </a:fld>
            <a:endParaRPr lang="en-US"/>
          </a:p>
        </p:txBody>
      </p:sp>
    </p:spTree>
    <p:extLst>
      <p:ext uri="{BB962C8B-B14F-4D97-AF65-F5344CB8AC3E}">
        <p14:creationId xmlns:p14="http://schemas.microsoft.com/office/powerpoint/2010/main" val="1394390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7866BD-A294-D245-9747-ABCAB4C532F1}" type="slidenum">
              <a:rPr lang="en-US" smtClean="0"/>
              <a:t>18</a:t>
            </a:fld>
            <a:endParaRPr lang="en-US"/>
          </a:p>
        </p:txBody>
      </p:sp>
    </p:spTree>
    <p:extLst>
      <p:ext uri="{BB962C8B-B14F-4D97-AF65-F5344CB8AC3E}">
        <p14:creationId xmlns:p14="http://schemas.microsoft.com/office/powerpoint/2010/main" val="2836246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Our results can be seen in the following chart. We can see the perceived accuracy of the tweets is increased when people see the profile along with the tweet. This is true for profiles with credibility or rather some form of social authority.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not true for the Simplefake condition. When people saw this profile and tweet combination, they were less likely to believe the tweet was true. </a:t>
            </a:r>
          </a:p>
          <a:p>
            <a:endParaRPr lang="en-US" dirty="0"/>
          </a:p>
        </p:txBody>
      </p:sp>
      <p:sp>
        <p:nvSpPr>
          <p:cNvPr id="4" name="Slide Number Placeholder 3"/>
          <p:cNvSpPr>
            <a:spLocks noGrp="1"/>
          </p:cNvSpPr>
          <p:nvPr>
            <p:ph type="sldNum" sz="quarter" idx="5"/>
          </p:nvPr>
        </p:nvSpPr>
        <p:spPr/>
        <p:txBody>
          <a:bodyPr/>
          <a:lstStyle/>
          <a:p>
            <a:fld id="{327866BD-A294-D245-9747-ABCAB4C532F1}" type="slidenum">
              <a:rPr lang="en-US" smtClean="0"/>
              <a:t>19</a:t>
            </a:fld>
            <a:endParaRPr lang="en-US"/>
          </a:p>
        </p:txBody>
      </p:sp>
    </p:spTree>
    <p:extLst>
      <p:ext uri="{BB962C8B-B14F-4D97-AF65-F5344CB8AC3E}">
        <p14:creationId xmlns:p14="http://schemas.microsoft.com/office/powerpoint/2010/main" val="40922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For the past few years social media platforms have been plagued by </a:t>
            </a:r>
            <a:r>
              <a:rPr lang="en-US" b="0" i="0" dirty="0" err="1">
                <a:effectLst/>
                <a:latin typeface="Arial" panose="020B0604020202020204" pitchFamily="34" charset="0"/>
              </a:rPr>
              <a:t>disinfo</a:t>
            </a:r>
            <a:r>
              <a:rPr lang="en-US" b="0" i="0" dirty="0">
                <a:effectLst/>
                <a:latin typeface="Arial" panose="020B0604020202020204" pitchFamily="34" charset="0"/>
              </a:rPr>
              <a:t> campaigns. Threat actors often create fake personas to help promote false information and usually these fake profile are easy to spot</a:t>
            </a:r>
          </a:p>
          <a:p>
            <a:endParaRPr lang="en-US" b="0" i="0" dirty="0">
              <a:effectLst/>
              <a:latin typeface="Arial" panose="020B0604020202020204" pitchFamily="34" charset="0"/>
            </a:endParaRPr>
          </a:p>
          <a:p>
            <a:r>
              <a:rPr lang="en-US" b="0" i="0" dirty="0">
                <a:effectLst/>
                <a:latin typeface="Arial" panose="020B0604020202020204" pitchFamily="34" charset="0"/>
              </a:rPr>
              <a:t>However, prior work shows that these fake profiles are getting harder and harder to detect. </a:t>
            </a:r>
          </a:p>
          <a:p>
            <a:endParaRPr lang="en-US" b="0" i="0" dirty="0">
              <a:effectLst/>
              <a:latin typeface="Arial" panose="020B0604020202020204" pitchFamily="34" charset="0"/>
            </a:endParaRPr>
          </a:p>
          <a:p>
            <a:r>
              <a:rPr lang="en-US" b="0" i="0" dirty="0">
                <a:effectLst/>
                <a:latin typeface="Arial" panose="020B0604020202020204" pitchFamily="34" charset="0"/>
              </a:rPr>
              <a:t>Malicious actors are creating “Deepfake” profiles using high-quality synthesized media content such as images, text, audio, and video to use on Twitter, Facebook and LinkedIn</a:t>
            </a:r>
          </a:p>
        </p:txBody>
      </p:sp>
      <p:sp>
        <p:nvSpPr>
          <p:cNvPr id="4" name="Slide Number Placeholder 3"/>
          <p:cNvSpPr>
            <a:spLocks noGrp="1"/>
          </p:cNvSpPr>
          <p:nvPr>
            <p:ph type="sldNum" sz="quarter" idx="5"/>
          </p:nvPr>
        </p:nvSpPr>
        <p:spPr/>
        <p:txBody>
          <a:bodyPr/>
          <a:lstStyle/>
          <a:p>
            <a:fld id="{327866BD-A294-D245-9747-ABCAB4C532F1}" type="slidenum">
              <a:rPr lang="en-US" smtClean="0"/>
              <a:t>2</a:t>
            </a:fld>
            <a:endParaRPr lang="en-US"/>
          </a:p>
        </p:txBody>
      </p:sp>
    </p:spTree>
    <p:extLst>
      <p:ext uri="{BB962C8B-B14F-4D97-AF65-F5344CB8AC3E}">
        <p14:creationId xmlns:p14="http://schemas.microsoft.com/office/powerpoint/2010/main" val="2296359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see that participants while, majority chose not to engagement with any of the tweets, when they do, they are more likely to once seeing the profile of the tweet poster. They are more likely to like, reply, retweet, or share once seeing who posted it. </a:t>
            </a:r>
          </a:p>
          <a:p>
            <a:endParaRPr lang="en-US" dirty="0"/>
          </a:p>
          <a:p>
            <a:r>
              <a:rPr lang="en-US" dirty="0"/>
              <a:t>This is not true for the simple bot profile.</a:t>
            </a:r>
          </a:p>
          <a:p>
            <a:endParaRPr lang="en-US" dirty="0"/>
          </a:p>
          <a:p>
            <a:r>
              <a:rPr lang="en-US" dirty="0"/>
              <a:t>Upon further analysis and asking users why they would engage with fake news, we found they usually fell into one of two major categories. They wanted to get more information about the posted information or they wanted to publicly refute the information. </a:t>
            </a:r>
          </a:p>
        </p:txBody>
      </p:sp>
      <p:sp>
        <p:nvSpPr>
          <p:cNvPr id="4" name="Slide Number Placeholder 3"/>
          <p:cNvSpPr>
            <a:spLocks noGrp="1"/>
          </p:cNvSpPr>
          <p:nvPr>
            <p:ph type="sldNum" sz="quarter" idx="5"/>
          </p:nvPr>
        </p:nvSpPr>
        <p:spPr/>
        <p:txBody>
          <a:bodyPr/>
          <a:lstStyle/>
          <a:p>
            <a:fld id="{327866BD-A294-D245-9747-ABCAB4C532F1}" type="slidenum">
              <a:rPr lang="en-US" smtClean="0"/>
              <a:t>20</a:t>
            </a:fld>
            <a:endParaRPr lang="en-US"/>
          </a:p>
        </p:txBody>
      </p:sp>
    </p:spTree>
    <p:extLst>
      <p:ext uri="{BB962C8B-B14F-4D97-AF65-F5344CB8AC3E}">
        <p14:creationId xmlns:p14="http://schemas.microsoft.com/office/powerpoint/2010/main" val="436420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having users rate the profiles they saw for each condition, we found that the deepfake profile was voted to be the most authentic appearing. </a:t>
            </a:r>
          </a:p>
          <a:p>
            <a:endParaRPr lang="en-US" dirty="0"/>
          </a:p>
          <a:p>
            <a:r>
              <a:rPr lang="en-US" dirty="0"/>
              <a:t>This was surprising because participants also indicated that they believed that information posted  by organizations was more accurate. </a:t>
            </a:r>
          </a:p>
        </p:txBody>
      </p:sp>
      <p:sp>
        <p:nvSpPr>
          <p:cNvPr id="4" name="Slide Number Placeholder 3"/>
          <p:cNvSpPr>
            <a:spLocks noGrp="1"/>
          </p:cNvSpPr>
          <p:nvPr>
            <p:ph type="sldNum" sz="quarter" idx="5"/>
          </p:nvPr>
        </p:nvSpPr>
        <p:spPr/>
        <p:txBody>
          <a:bodyPr/>
          <a:lstStyle/>
          <a:p>
            <a:fld id="{327866BD-A294-D245-9747-ABCAB4C532F1}" type="slidenum">
              <a:rPr lang="en-US" smtClean="0"/>
              <a:t>21</a:t>
            </a:fld>
            <a:endParaRPr lang="en-US"/>
          </a:p>
        </p:txBody>
      </p:sp>
    </p:spTree>
    <p:extLst>
      <p:ext uri="{BB962C8B-B14F-4D97-AF65-F5344CB8AC3E}">
        <p14:creationId xmlns:p14="http://schemas.microsoft.com/office/powerpoint/2010/main" val="3055886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Here you can see what participants relied on most when determining the authenticity of a profile. Across the board the Bio came first.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rial" panose="020B0604020202020204" pitchFamily="34" charset="0"/>
              </a:rPr>
              <a:t>Unfortunately for social media users, sophisticated AI such as Jasper, </a:t>
            </a:r>
            <a:r>
              <a:rPr lang="en-US" b="0" i="0" dirty="0" err="1">
                <a:effectLst/>
                <a:latin typeface="Arial" panose="020B0604020202020204" pitchFamily="34" charset="0"/>
              </a:rPr>
              <a:t>ChatGPT</a:t>
            </a:r>
            <a:r>
              <a:rPr lang="en-US" b="0" i="0" dirty="0">
                <a:effectLst/>
                <a:latin typeface="Arial" panose="020B0604020202020204" pitchFamily="34" charset="0"/>
              </a:rPr>
              <a:t>, and Bard can make it easy for threat actors to craft a convincing Bio</a:t>
            </a:r>
          </a:p>
        </p:txBody>
      </p:sp>
      <p:sp>
        <p:nvSpPr>
          <p:cNvPr id="4" name="Slide Number Placeholder 3"/>
          <p:cNvSpPr>
            <a:spLocks noGrp="1"/>
          </p:cNvSpPr>
          <p:nvPr>
            <p:ph type="sldNum" sz="quarter" idx="5"/>
          </p:nvPr>
        </p:nvSpPr>
        <p:spPr/>
        <p:txBody>
          <a:bodyPr/>
          <a:lstStyle/>
          <a:p>
            <a:fld id="{327866BD-A294-D245-9747-ABCAB4C532F1}" type="slidenum">
              <a:rPr lang="en-US" smtClean="0"/>
              <a:t>22</a:t>
            </a:fld>
            <a:endParaRPr lang="en-US"/>
          </a:p>
        </p:txBody>
      </p:sp>
    </p:spTree>
    <p:extLst>
      <p:ext uri="{BB962C8B-B14F-4D97-AF65-F5344CB8AC3E}">
        <p14:creationId xmlns:p14="http://schemas.microsoft.com/office/powerpoint/2010/main" val="2344982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also interesting to find that in profiles of authority, people tend to look for external links in the bio to help prove credibility. In the case of Simplefake profiles, however, a profile photo, or rather a lack thereof is a dead giveaway.</a:t>
            </a:r>
          </a:p>
        </p:txBody>
      </p:sp>
      <p:sp>
        <p:nvSpPr>
          <p:cNvPr id="4" name="Slide Number Placeholder 3"/>
          <p:cNvSpPr>
            <a:spLocks noGrp="1"/>
          </p:cNvSpPr>
          <p:nvPr>
            <p:ph type="sldNum" sz="quarter" idx="5"/>
          </p:nvPr>
        </p:nvSpPr>
        <p:spPr/>
        <p:txBody>
          <a:bodyPr/>
          <a:lstStyle/>
          <a:p>
            <a:fld id="{327866BD-A294-D245-9747-ABCAB4C532F1}" type="slidenum">
              <a:rPr lang="en-US" smtClean="0"/>
              <a:t>23</a:t>
            </a:fld>
            <a:endParaRPr lang="en-US"/>
          </a:p>
        </p:txBody>
      </p:sp>
    </p:spTree>
    <p:extLst>
      <p:ext uri="{BB962C8B-B14F-4D97-AF65-F5344CB8AC3E}">
        <p14:creationId xmlns:p14="http://schemas.microsoft.com/office/powerpoint/2010/main" val="2183584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So to tie it altogether, we see that our study provides empirical evidence showing the significant impact of deepfake profiles on participants’ accuracy rating of and engagement with disinformation. </a:t>
            </a:r>
          </a:p>
          <a:p>
            <a:endParaRPr lang="en-US" b="0" i="0" dirty="0">
              <a:effectLst/>
              <a:latin typeface="Arial" panose="020B0604020202020204" pitchFamily="34" charset="0"/>
            </a:endParaRPr>
          </a:p>
          <a:p>
            <a:r>
              <a:rPr lang="en-US" b="0" i="0" dirty="0">
                <a:effectLst/>
                <a:latin typeface="Arial" panose="020B0604020202020204" pitchFamily="34" charset="0"/>
              </a:rPr>
              <a:t>These results help to validate past work while also highlighting the need for mitigating solutions. </a:t>
            </a:r>
          </a:p>
          <a:p>
            <a:endParaRPr lang="en-US" b="0" i="0" dirty="0">
              <a:effectLst/>
              <a:latin typeface="Arial" panose="020B0604020202020204" pitchFamily="34" charset="0"/>
            </a:endParaRPr>
          </a:p>
          <a:p>
            <a:r>
              <a:rPr lang="en-US" b="0" i="0" dirty="0">
                <a:effectLst/>
                <a:latin typeface="Arial" panose="020B0604020202020204" pitchFamily="34" charset="0"/>
              </a:rPr>
              <a:t>We also see that users are unintentionally helping to disseminate disinformation by interacting with it, whether it be for correction or simply to poke fun at it. </a:t>
            </a:r>
            <a:endParaRPr lang="en-US" dirty="0"/>
          </a:p>
        </p:txBody>
      </p:sp>
      <p:sp>
        <p:nvSpPr>
          <p:cNvPr id="4" name="Slide Number Placeholder 3"/>
          <p:cNvSpPr>
            <a:spLocks noGrp="1"/>
          </p:cNvSpPr>
          <p:nvPr>
            <p:ph type="sldNum" sz="quarter" idx="5"/>
          </p:nvPr>
        </p:nvSpPr>
        <p:spPr/>
        <p:txBody>
          <a:bodyPr/>
          <a:lstStyle/>
          <a:p>
            <a:fld id="{327866BD-A294-D245-9747-ABCAB4C532F1}" type="slidenum">
              <a:rPr lang="en-US" smtClean="0"/>
              <a:t>24</a:t>
            </a:fld>
            <a:endParaRPr lang="en-US"/>
          </a:p>
        </p:txBody>
      </p:sp>
    </p:spTree>
    <p:extLst>
      <p:ext uri="{BB962C8B-B14F-4D97-AF65-F5344CB8AC3E}">
        <p14:creationId xmlns:p14="http://schemas.microsoft.com/office/powerpoint/2010/main" val="505622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future we hope to expand on this work some and explore the effects different combinations of deepfake techniques has on users perception of news. </a:t>
            </a:r>
          </a:p>
          <a:p>
            <a:endParaRPr lang="en-US" dirty="0"/>
          </a:p>
          <a:p>
            <a:r>
              <a:rPr lang="en-US" dirty="0"/>
              <a:t>Currently we are working on a project to train study participants to identify deepfake photos, using a testing and feedback phase methodology.</a:t>
            </a:r>
          </a:p>
        </p:txBody>
      </p:sp>
      <p:sp>
        <p:nvSpPr>
          <p:cNvPr id="4" name="Slide Number Placeholder 3"/>
          <p:cNvSpPr>
            <a:spLocks noGrp="1"/>
          </p:cNvSpPr>
          <p:nvPr>
            <p:ph type="sldNum" sz="quarter" idx="5"/>
          </p:nvPr>
        </p:nvSpPr>
        <p:spPr/>
        <p:txBody>
          <a:bodyPr/>
          <a:lstStyle/>
          <a:p>
            <a:fld id="{327866BD-A294-D245-9747-ABCAB4C532F1}" type="slidenum">
              <a:rPr lang="en-US" smtClean="0"/>
              <a:t>25</a:t>
            </a:fld>
            <a:endParaRPr lang="en-US"/>
          </a:p>
        </p:txBody>
      </p:sp>
    </p:spTree>
    <p:extLst>
      <p:ext uri="{BB962C8B-B14F-4D97-AF65-F5344CB8AC3E}">
        <p14:creationId xmlns:p14="http://schemas.microsoft.com/office/powerpoint/2010/main" val="3940772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fld id="{327866BD-A294-D245-9747-ABCAB4C532F1}" type="slidenum">
              <a:rPr lang="en-US" smtClean="0"/>
              <a:t>26</a:t>
            </a:fld>
            <a:endParaRPr lang="en-US"/>
          </a:p>
        </p:txBody>
      </p:sp>
    </p:spTree>
    <p:extLst>
      <p:ext uri="{BB962C8B-B14F-4D97-AF65-F5344CB8AC3E}">
        <p14:creationId xmlns:p14="http://schemas.microsoft.com/office/powerpoint/2010/main" val="2871167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invite you to think as I go on, what this could mean for social media users, especially those who trust these platforms to provide them with up-to-date and accurate news</a:t>
            </a:r>
          </a:p>
        </p:txBody>
      </p:sp>
      <p:sp>
        <p:nvSpPr>
          <p:cNvPr id="4" name="Slide Number Placeholder 3"/>
          <p:cNvSpPr>
            <a:spLocks noGrp="1"/>
          </p:cNvSpPr>
          <p:nvPr>
            <p:ph type="sldNum" sz="quarter" idx="5"/>
          </p:nvPr>
        </p:nvSpPr>
        <p:spPr/>
        <p:txBody>
          <a:bodyPr/>
          <a:lstStyle/>
          <a:p>
            <a:fld id="{327866BD-A294-D245-9747-ABCAB4C532F1}" type="slidenum">
              <a:rPr lang="en-US" smtClean="0"/>
              <a:t>3</a:t>
            </a:fld>
            <a:endParaRPr lang="en-US"/>
          </a:p>
        </p:txBody>
      </p:sp>
    </p:spTree>
    <p:extLst>
      <p:ext uri="{BB962C8B-B14F-4D97-AF65-F5344CB8AC3E}">
        <p14:creationId xmlns:p14="http://schemas.microsoft.com/office/powerpoint/2010/main" val="2452991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Deepfake profiles have been used in numerous cases, including this one. In this tweet we can see an image of a person. The text reads…</a:t>
            </a:r>
          </a:p>
          <a:p>
            <a:endParaRPr lang="en-US" dirty="0"/>
          </a:p>
          <a:p>
            <a:r>
              <a:rPr lang="en-US" dirty="0"/>
              <a:t>A profile was made using this </a:t>
            </a:r>
            <a:r>
              <a:rPr lang="en-US" dirty="0" err="1"/>
              <a:t>deepfaked</a:t>
            </a:r>
            <a:r>
              <a:rPr lang="en-US" dirty="0"/>
              <a:t> photo to spread a false narrative </a:t>
            </a:r>
            <a:r>
              <a:rPr lang="en-US" b="0" i="0" dirty="0">
                <a:effectLst/>
                <a:latin typeface="Arial" panose="020B0604020202020204" pitchFamily="34" charset="0"/>
              </a:rPr>
              <a:t>during the recent Ukraine-Russian War. </a:t>
            </a:r>
          </a:p>
          <a:p>
            <a:endParaRPr lang="en-US" b="0" i="0" dirty="0">
              <a:effectLst/>
              <a:latin typeface="Arial" panose="020B0604020202020204" pitchFamily="34" charset="0"/>
            </a:endParaRPr>
          </a:p>
          <a:p>
            <a:r>
              <a:rPr lang="en-US" b="0" i="0" dirty="0">
                <a:effectLst/>
                <a:latin typeface="Arial" panose="020B0604020202020204" pitchFamily="34" charset="0"/>
              </a:rPr>
              <a:t>We are seeing that threat actors create profiles to impersonate bloggers/ journalists to seem more credible to their audience. </a:t>
            </a:r>
            <a:endParaRPr lang="en-US" dirty="0"/>
          </a:p>
        </p:txBody>
      </p:sp>
      <p:sp>
        <p:nvSpPr>
          <p:cNvPr id="4" name="Slide Number Placeholder 3"/>
          <p:cNvSpPr>
            <a:spLocks noGrp="1"/>
          </p:cNvSpPr>
          <p:nvPr>
            <p:ph type="sldNum" sz="quarter" idx="5"/>
          </p:nvPr>
        </p:nvSpPr>
        <p:spPr/>
        <p:txBody>
          <a:bodyPr/>
          <a:lstStyle/>
          <a:p>
            <a:fld id="{327866BD-A294-D245-9747-ABCAB4C532F1}" type="slidenum">
              <a:rPr lang="en-US" smtClean="0"/>
              <a:t>4</a:t>
            </a:fld>
            <a:endParaRPr lang="en-US"/>
          </a:p>
        </p:txBody>
      </p:sp>
    </p:spTree>
    <p:extLst>
      <p:ext uri="{BB962C8B-B14F-4D97-AF65-F5344CB8AC3E}">
        <p14:creationId xmlns:p14="http://schemas.microsoft.com/office/powerpoint/2010/main" val="287353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someone using a fake profile to fool social media users, comes from another fake account. </a:t>
            </a:r>
          </a:p>
          <a:p>
            <a:endParaRPr lang="en-US" dirty="0"/>
          </a:p>
          <a:p>
            <a:r>
              <a:rPr lang="en-US" dirty="0"/>
              <a:t>We have also seen accounts take on personas mimicking health professionals or organizations to seem more credible to social media users. </a:t>
            </a:r>
          </a:p>
        </p:txBody>
      </p:sp>
      <p:sp>
        <p:nvSpPr>
          <p:cNvPr id="4" name="Slide Number Placeholder 3"/>
          <p:cNvSpPr>
            <a:spLocks noGrp="1"/>
          </p:cNvSpPr>
          <p:nvPr>
            <p:ph type="sldNum" sz="quarter" idx="5"/>
          </p:nvPr>
        </p:nvSpPr>
        <p:spPr/>
        <p:txBody>
          <a:bodyPr/>
          <a:lstStyle/>
          <a:p>
            <a:fld id="{327866BD-A294-D245-9747-ABCAB4C532F1}" type="slidenum">
              <a:rPr lang="en-US" smtClean="0"/>
              <a:t>5</a:t>
            </a:fld>
            <a:endParaRPr lang="en-US"/>
          </a:p>
        </p:txBody>
      </p:sp>
    </p:spTree>
    <p:extLst>
      <p:ext uri="{BB962C8B-B14F-4D97-AF65-F5344CB8AC3E}">
        <p14:creationId xmlns:p14="http://schemas.microsoft.com/office/powerpoint/2010/main" val="3400337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study we focus on the Twitter platform because it has been one of the most targeted platforms by </a:t>
            </a:r>
            <a:r>
              <a:rPr lang="en-US" dirty="0" err="1"/>
              <a:t>disinfo</a:t>
            </a:r>
            <a:r>
              <a:rPr lang="en-US" dirty="0"/>
              <a:t> campaigns and deepfake profiles. </a:t>
            </a:r>
          </a:p>
          <a:p>
            <a:endParaRPr lang="en-US" dirty="0"/>
          </a:p>
          <a:p>
            <a:r>
              <a:rPr lang="en-US" dirty="0"/>
              <a:t>We also focus on news stimuli related to COVID-19 because of the large amount of disinformation that has been and still disseminated. </a:t>
            </a:r>
          </a:p>
        </p:txBody>
      </p:sp>
      <p:sp>
        <p:nvSpPr>
          <p:cNvPr id="4" name="Slide Number Placeholder 3"/>
          <p:cNvSpPr>
            <a:spLocks noGrp="1"/>
          </p:cNvSpPr>
          <p:nvPr>
            <p:ph type="sldNum" sz="quarter" idx="5"/>
          </p:nvPr>
        </p:nvSpPr>
        <p:spPr/>
        <p:txBody>
          <a:bodyPr/>
          <a:lstStyle/>
          <a:p>
            <a:fld id="{327866BD-A294-D245-9747-ABCAB4C532F1}" type="slidenum">
              <a:rPr lang="en-US" smtClean="0"/>
              <a:t>6</a:t>
            </a:fld>
            <a:endParaRPr lang="en-US"/>
          </a:p>
        </p:txBody>
      </p:sp>
    </p:spTree>
    <p:extLst>
      <p:ext uri="{BB962C8B-B14F-4D97-AF65-F5344CB8AC3E}">
        <p14:creationId xmlns:p14="http://schemas.microsoft.com/office/powerpoint/2010/main" val="2327393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study aims to answer 3 research questions. </a:t>
            </a:r>
          </a:p>
          <a:p>
            <a:endParaRPr lang="en-US" dirty="0"/>
          </a:p>
          <a:p>
            <a:r>
              <a:rPr lang="en-US" dirty="0"/>
              <a:t>On your Twitter News Feed, you can only see the name, profile photo, and handle of tweet posters. Given that, our first questions wanted to explore whether seeing the profile of the tweet author will affect whether users believe in the accuracy of a tweet. </a:t>
            </a:r>
          </a:p>
        </p:txBody>
      </p:sp>
      <p:sp>
        <p:nvSpPr>
          <p:cNvPr id="4" name="Slide Number Placeholder 3"/>
          <p:cNvSpPr>
            <a:spLocks noGrp="1"/>
          </p:cNvSpPr>
          <p:nvPr>
            <p:ph type="sldNum" sz="quarter" idx="5"/>
          </p:nvPr>
        </p:nvSpPr>
        <p:spPr/>
        <p:txBody>
          <a:bodyPr/>
          <a:lstStyle/>
          <a:p>
            <a:fld id="{327866BD-A294-D245-9747-ABCAB4C532F1}" type="slidenum">
              <a:rPr lang="en-US" smtClean="0"/>
              <a:t>7</a:t>
            </a:fld>
            <a:endParaRPr lang="en-US"/>
          </a:p>
        </p:txBody>
      </p:sp>
    </p:spTree>
    <p:extLst>
      <p:ext uri="{BB962C8B-B14F-4D97-AF65-F5344CB8AC3E}">
        <p14:creationId xmlns:p14="http://schemas.microsoft.com/office/powerpoint/2010/main" val="482236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also measure whether or not the likelihood of engagement, if someone will like, reply, retweet, etic, is affected by showing the users the tweet authors profiles or not. </a:t>
            </a:r>
          </a:p>
        </p:txBody>
      </p:sp>
      <p:sp>
        <p:nvSpPr>
          <p:cNvPr id="4" name="Slide Number Placeholder 3"/>
          <p:cNvSpPr>
            <a:spLocks noGrp="1"/>
          </p:cNvSpPr>
          <p:nvPr>
            <p:ph type="sldNum" sz="quarter" idx="5"/>
          </p:nvPr>
        </p:nvSpPr>
        <p:spPr/>
        <p:txBody>
          <a:bodyPr/>
          <a:lstStyle/>
          <a:p>
            <a:fld id="{327866BD-A294-D245-9747-ABCAB4C532F1}" type="slidenum">
              <a:rPr lang="en-US" smtClean="0"/>
              <a:t>8</a:t>
            </a:fld>
            <a:endParaRPr lang="en-US"/>
          </a:p>
        </p:txBody>
      </p:sp>
    </p:spTree>
    <p:extLst>
      <p:ext uri="{BB962C8B-B14F-4D97-AF65-F5344CB8AC3E}">
        <p14:creationId xmlns:p14="http://schemas.microsoft.com/office/powerpoint/2010/main" val="4083342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lastly, we want to know which profile type appears more authentic/ harder to identify and why?</a:t>
            </a:r>
          </a:p>
        </p:txBody>
      </p:sp>
      <p:sp>
        <p:nvSpPr>
          <p:cNvPr id="4" name="Slide Number Placeholder 3"/>
          <p:cNvSpPr>
            <a:spLocks noGrp="1"/>
          </p:cNvSpPr>
          <p:nvPr>
            <p:ph type="sldNum" sz="quarter" idx="5"/>
          </p:nvPr>
        </p:nvSpPr>
        <p:spPr/>
        <p:txBody>
          <a:bodyPr/>
          <a:lstStyle/>
          <a:p>
            <a:fld id="{327866BD-A294-D245-9747-ABCAB4C532F1}" type="slidenum">
              <a:rPr lang="en-US" smtClean="0"/>
              <a:t>9</a:t>
            </a:fld>
            <a:endParaRPr lang="en-US"/>
          </a:p>
        </p:txBody>
      </p:sp>
    </p:spTree>
    <p:extLst>
      <p:ext uri="{BB962C8B-B14F-4D97-AF65-F5344CB8AC3E}">
        <p14:creationId xmlns:p14="http://schemas.microsoft.com/office/powerpoint/2010/main" val="2517756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EF21-07EA-F87D-735C-CF78C3799D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7F6474-2234-D8A6-AF66-BC2130C6A2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0DDBBD-2A4F-0FC6-0FB0-4CCE47C8CEB5}"/>
              </a:ext>
            </a:extLst>
          </p:cNvPr>
          <p:cNvSpPr>
            <a:spLocks noGrp="1"/>
          </p:cNvSpPr>
          <p:nvPr>
            <p:ph type="dt" sz="half" idx="10"/>
          </p:nvPr>
        </p:nvSpPr>
        <p:spPr/>
        <p:txBody>
          <a:bodyPr/>
          <a:lstStyle/>
          <a:p>
            <a:fld id="{3D03F982-B58F-7B4F-81E2-1243028A0A73}" type="datetime1">
              <a:rPr lang="en-US" smtClean="0"/>
              <a:t>4/14/23</a:t>
            </a:fld>
            <a:endParaRPr lang="en-US"/>
          </a:p>
        </p:txBody>
      </p:sp>
      <p:sp>
        <p:nvSpPr>
          <p:cNvPr id="5" name="Footer Placeholder 4">
            <a:extLst>
              <a:ext uri="{FF2B5EF4-FFF2-40B4-BE49-F238E27FC236}">
                <a16:creationId xmlns:a16="http://schemas.microsoft.com/office/drawing/2014/main" id="{4EAA31CF-5C28-A093-5F29-4827DECFB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64DA62-E0BB-B8DF-CB62-7CBFE568AC34}"/>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2392779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E27AE-A2AD-DB89-EF1B-E76068C171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9502F-2B3F-113E-0F6E-A1989EA211D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17454-75CC-279E-6E38-8C77D0CEED75}"/>
              </a:ext>
            </a:extLst>
          </p:cNvPr>
          <p:cNvSpPr>
            <a:spLocks noGrp="1"/>
          </p:cNvSpPr>
          <p:nvPr>
            <p:ph type="dt" sz="half" idx="10"/>
          </p:nvPr>
        </p:nvSpPr>
        <p:spPr/>
        <p:txBody>
          <a:bodyPr/>
          <a:lstStyle/>
          <a:p>
            <a:fld id="{E1806060-49BD-8F4B-B5DB-708078295529}" type="datetime1">
              <a:rPr lang="en-US" smtClean="0"/>
              <a:t>4/14/23</a:t>
            </a:fld>
            <a:endParaRPr lang="en-US"/>
          </a:p>
        </p:txBody>
      </p:sp>
      <p:sp>
        <p:nvSpPr>
          <p:cNvPr id="5" name="Footer Placeholder 4">
            <a:extLst>
              <a:ext uri="{FF2B5EF4-FFF2-40B4-BE49-F238E27FC236}">
                <a16:creationId xmlns:a16="http://schemas.microsoft.com/office/drawing/2014/main" id="{64678348-A189-273A-766A-A7D64AC58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D2ADCB-48F7-65FA-7862-26E36838210C}"/>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2750735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71A926-3A62-64C6-1261-A81C4C1955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057B03-CDEE-ED12-BF82-E32F62067F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3B4D8-4C5A-3DEF-1AE7-1D32DC9952A6}"/>
              </a:ext>
            </a:extLst>
          </p:cNvPr>
          <p:cNvSpPr>
            <a:spLocks noGrp="1"/>
          </p:cNvSpPr>
          <p:nvPr>
            <p:ph type="dt" sz="half" idx="10"/>
          </p:nvPr>
        </p:nvSpPr>
        <p:spPr/>
        <p:txBody>
          <a:bodyPr/>
          <a:lstStyle/>
          <a:p>
            <a:fld id="{9F357F53-4BF4-154D-9386-919146C12123}" type="datetime1">
              <a:rPr lang="en-US" smtClean="0"/>
              <a:t>4/14/23</a:t>
            </a:fld>
            <a:endParaRPr lang="en-US"/>
          </a:p>
        </p:txBody>
      </p:sp>
      <p:sp>
        <p:nvSpPr>
          <p:cNvPr id="5" name="Footer Placeholder 4">
            <a:extLst>
              <a:ext uri="{FF2B5EF4-FFF2-40B4-BE49-F238E27FC236}">
                <a16:creationId xmlns:a16="http://schemas.microsoft.com/office/drawing/2014/main" id="{EA88F0B9-B480-C790-2E80-9002A9D8FA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FA55B6-3509-71E9-15DA-A269517EC9B3}"/>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3721158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6F1C-6E60-8600-75A6-CD2518BB2F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36AF73-0313-1BFE-44CE-DEC8CB5F12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9A557-62FD-9228-BEF6-622FD10EE4B7}"/>
              </a:ext>
            </a:extLst>
          </p:cNvPr>
          <p:cNvSpPr>
            <a:spLocks noGrp="1"/>
          </p:cNvSpPr>
          <p:nvPr>
            <p:ph type="dt" sz="half" idx="10"/>
          </p:nvPr>
        </p:nvSpPr>
        <p:spPr/>
        <p:txBody>
          <a:bodyPr/>
          <a:lstStyle/>
          <a:p>
            <a:fld id="{66DA3010-455E-8A46-A9C9-37AF27083D17}" type="datetime1">
              <a:rPr lang="en-US" smtClean="0"/>
              <a:t>4/14/23</a:t>
            </a:fld>
            <a:endParaRPr lang="en-US"/>
          </a:p>
        </p:txBody>
      </p:sp>
      <p:sp>
        <p:nvSpPr>
          <p:cNvPr id="5" name="Footer Placeholder 4">
            <a:extLst>
              <a:ext uri="{FF2B5EF4-FFF2-40B4-BE49-F238E27FC236}">
                <a16:creationId xmlns:a16="http://schemas.microsoft.com/office/drawing/2014/main" id="{A16E82C9-1CC5-0AAC-D20D-8083E5D84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9EC208-B803-28B0-08FD-CF74BA65075D}"/>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4202926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823F-83DE-3833-734C-698F4F6EEA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FC8344-E254-7861-DA02-FAEF78CFDC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F03C4E-BAB2-B7DA-5BD9-B8D434107D99}"/>
              </a:ext>
            </a:extLst>
          </p:cNvPr>
          <p:cNvSpPr>
            <a:spLocks noGrp="1"/>
          </p:cNvSpPr>
          <p:nvPr>
            <p:ph type="dt" sz="half" idx="10"/>
          </p:nvPr>
        </p:nvSpPr>
        <p:spPr/>
        <p:txBody>
          <a:bodyPr/>
          <a:lstStyle/>
          <a:p>
            <a:fld id="{70C7481F-0881-7A42-BDD7-A48471939467}" type="datetime1">
              <a:rPr lang="en-US" smtClean="0"/>
              <a:t>4/14/23</a:t>
            </a:fld>
            <a:endParaRPr lang="en-US"/>
          </a:p>
        </p:txBody>
      </p:sp>
      <p:sp>
        <p:nvSpPr>
          <p:cNvPr id="5" name="Footer Placeholder 4">
            <a:extLst>
              <a:ext uri="{FF2B5EF4-FFF2-40B4-BE49-F238E27FC236}">
                <a16:creationId xmlns:a16="http://schemas.microsoft.com/office/drawing/2014/main" id="{D7195C21-2A1C-2AAD-F21E-44B34EF217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7D605-47B5-AA2D-2AA3-A009BAAB97F7}"/>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1148472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E3679-687E-6C3A-7E62-324ED8A1F6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3053C-E33A-3342-D54C-65268C103C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6AAEB9-A732-A489-164A-E64B1D6B69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83222A-0747-6E66-1335-64AD3C91268D}"/>
              </a:ext>
            </a:extLst>
          </p:cNvPr>
          <p:cNvSpPr>
            <a:spLocks noGrp="1"/>
          </p:cNvSpPr>
          <p:nvPr>
            <p:ph type="dt" sz="half" idx="10"/>
          </p:nvPr>
        </p:nvSpPr>
        <p:spPr/>
        <p:txBody>
          <a:bodyPr/>
          <a:lstStyle/>
          <a:p>
            <a:fld id="{3425EEFF-8C20-6B48-8664-4CA62B32315C}" type="datetime1">
              <a:rPr lang="en-US" smtClean="0"/>
              <a:t>4/14/23</a:t>
            </a:fld>
            <a:endParaRPr lang="en-US"/>
          </a:p>
        </p:txBody>
      </p:sp>
      <p:sp>
        <p:nvSpPr>
          <p:cNvPr id="6" name="Footer Placeholder 5">
            <a:extLst>
              <a:ext uri="{FF2B5EF4-FFF2-40B4-BE49-F238E27FC236}">
                <a16:creationId xmlns:a16="http://schemas.microsoft.com/office/drawing/2014/main" id="{2342B482-7A46-C9AD-6C65-63D2C14BA9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061C3B-982D-9AC8-A3B5-3D24A11A62B8}"/>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3077299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59F7B-8642-ADD3-EEBE-AF1D61098D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BBE244-B5E6-5B93-885D-1C7B89FE62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08B55-1371-FAE4-1F66-FB473638D4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4B0E0C-B269-B9F3-F92C-A062A587E1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65CDC5-3B20-46DA-AA0F-1471489117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0B955C-AEA5-BE0F-A3E6-05DAB08C0EA0}"/>
              </a:ext>
            </a:extLst>
          </p:cNvPr>
          <p:cNvSpPr>
            <a:spLocks noGrp="1"/>
          </p:cNvSpPr>
          <p:nvPr>
            <p:ph type="dt" sz="half" idx="10"/>
          </p:nvPr>
        </p:nvSpPr>
        <p:spPr/>
        <p:txBody>
          <a:bodyPr/>
          <a:lstStyle/>
          <a:p>
            <a:fld id="{F0A28379-DD46-CA40-AE6C-B4B5B0138061}" type="datetime1">
              <a:rPr lang="en-US" smtClean="0"/>
              <a:t>4/14/23</a:t>
            </a:fld>
            <a:endParaRPr lang="en-US"/>
          </a:p>
        </p:txBody>
      </p:sp>
      <p:sp>
        <p:nvSpPr>
          <p:cNvPr id="8" name="Footer Placeholder 7">
            <a:extLst>
              <a:ext uri="{FF2B5EF4-FFF2-40B4-BE49-F238E27FC236}">
                <a16:creationId xmlns:a16="http://schemas.microsoft.com/office/drawing/2014/main" id="{5758E846-2A8E-F60A-8625-B27267744A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B72A31-3E1A-8318-C147-296A21B55E4E}"/>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1852506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8EA01-DF32-467C-44CD-B62451E059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4B8B86-F7A6-0C49-489F-D3E19244344C}"/>
              </a:ext>
            </a:extLst>
          </p:cNvPr>
          <p:cNvSpPr>
            <a:spLocks noGrp="1"/>
          </p:cNvSpPr>
          <p:nvPr>
            <p:ph type="dt" sz="half" idx="10"/>
          </p:nvPr>
        </p:nvSpPr>
        <p:spPr/>
        <p:txBody>
          <a:bodyPr/>
          <a:lstStyle/>
          <a:p>
            <a:fld id="{687B0434-EAF5-464E-A485-47E5C9A4CE6E}" type="datetime1">
              <a:rPr lang="en-US" smtClean="0"/>
              <a:t>4/14/23</a:t>
            </a:fld>
            <a:endParaRPr lang="en-US"/>
          </a:p>
        </p:txBody>
      </p:sp>
      <p:sp>
        <p:nvSpPr>
          <p:cNvPr id="4" name="Footer Placeholder 3">
            <a:extLst>
              <a:ext uri="{FF2B5EF4-FFF2-40B4-BE49-F238E27FC236}">
                <a16:creationId xmlns:a16="http://schemas.microsoft.com/office/drawing/2014/main" id="{C7C76A14-45BB-01A6-9930-E5C5593BD9F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107B11-8949-6EA6-53B7-92F0E8CBA4C2}"/>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930672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2090CB-B8ED-C853-5351-8509DD41303E}"/>
              </a:ext>
            </a:extLst>
          </p:cNvPr>
          <p:cNvSpPr>
            <a:spLocks noGrp="1"/>
          </p:cNvSpPr>
          <p:nvPr>
            <p:ph type="dt" sz="half" idx="10"/>
          </p:nvPr>
        </p:nvSpPr>
        <p:spPr/>
        <p:txBody>
          <a:bodyPr/>
          <a:lstStyle/>
          <a:p>
            <a:fld id="{DC7FF649-548E-554D-8080-7B79AD563CA8}" type="datetime1">
              <a:rPr lang="en-US" smtClean="0"/>
              <a:t>4/14/23</a:t>
            </a:fld>
            <a:endParaRPr lang="en-US"/>
          </a:p>
        </p:txBody>
      </p:sp>
      <p:sp>
        <p:nvSpPr>
          <p:cNvPr id="3" name="Footer Placeholder 2">
            <a:extLst>
              <a:ext uri="{FF2B5EF4-FFF2-40B4-BE49-F238E27FC236}">
                <a16:creationId xmlns:a16="http://schemas.microsoft.com/office/drawing/2014/main" id="{6C9D919B-4C7F-64CB-D3DE-1E84B8B50F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ACB5CD-33B7-1AE2-A146-E0791486667C}"/>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305959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9EC7A-C1B3-4153-DC91-014D60BC11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5F8171-E367-A8DC-E0FE-75D5A9CF57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DEEFEB-0B55-B3C7-F56C-E715484FF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D3611-97E1-9904-728F-B2AE5AFDBB22}"/>
              </a:ext>
            </a:extLst>
          </p:cNvPr>
          <p:cNvSpPr>
            <a:spLocks noGrp="1"/>
          </p:cNvSpPr>
          <p:nvPr>
            <p:ph type="dt" sz="half" idx="10"/>
          </p:nvPr>
        </p:nvSpPr>
        <p:spPr/>
        <p:txBody>
          <a:bodyPr/>
          <a:lstStyle/>
          <a:p>
            <a:fld id="{D25BF1A9-DFAE-2D45-8893-15D5961F869C}" type="datetime1">
              <a:rPr lang="en-US" smtClean="0"/>
              <a:t>4/14/23</a:t>
            </a:fld>
            <a:endParaRPr lang="en-US"/>
          </a:p>
        </p:txBody>
      </p:sp>
      <p:sp>
        <p:nvSpPr>
          <p:cNvPr id="6" name="Footer Placeholder 5">
            <a:extLst>
              <a:ext uri="{FF2B5EF4-FFF2-40B4-BE49-F238E27FC236}">
                <a16:creationId xmlns:a16="http://schemas.microsoft.com/office/drawing/2014/main" id="{3AB202F3-09BA-587D-2F94-B70CCC488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42AD45-65A1-9282-46EB-FD3E4871B852}"/>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217634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F33D-5B72-D93C-A63F-4ED72123EB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E36853D-8F55-C168-A1BD-2383FED988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75E1AE-125B-2031-37F7-F1E45018B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18196-2F9F-0C68-D6FD-70A1CCBE3F21}"/>
              </a:ext>
            </a:extLst>
          </p:cNvPr>
          <p:cNvSpPr>
            <a:spLocks noGrp="1"/>
          </p:cNvSpPr>
          <p:nvPr>
            <p:ph type="dt" sz="half" idx="10"/>
          </p:nvPr>
        </p:nvSpPr>
        <p:spPr/>
        <p:txBody>
          <a:bodyPr/>
          <a:lstStyle/>
          <a:p>
            <a:fld id="{10C0D492-F2E4-634F-8C15-10BDDF4E2D3E}" type="datetime1">
              <a:rPr lang="en-US" smtClean="0"/>
              <a:t>4/14/23</a:t>
            </a:fld>
            <a:endParaRPr lang="en-US"/>
          </a:p>
        </p:txBody>
      </p:sp>
      <p:sp>
        <p:nvSpPr>
          <p:cNvPr id="6" name="Footer Placeholder 5">
            <a:extLst>
              <a:ext uri="{FF2B5EF4-FFF2-40B4-BE49-F238E27FC236}">
                <a16:creationId xmlns:a16="http://schemas.microsoft.com/office/drawing/2014/main" id="{866AEC5D-4BA0-7129-12A6-7A2713FC87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756AA6-42CC-DD69-DD94-B0C25FAD06B1}"/>
              </a:ext>
            </a:extLst>
          </p:cNvPr>
          <p:cNvSpPr>
            <a:spLocks noGrp="1"/>
          </p:cNvSpPr>
          <p:nvPr>
            <p:ph type="sldNum" sz="quarter" idx="12"/>
          </p:nvPr>
        </p:nvSpPr>
        <p:spPr/>
        <p:txBody>
          <a:bodyPr/>
          <a:lstStyle/>
          <a:p>
            <a:fld id="{8AF865D1-3A6C-5040-9EE0-6AB67BE759E6}" type="slidenum">
              <a:rPr lang="en-US" smtClean="0"/>
              <a:t>‹#›</a:t>
            </a:fld>
            <a:endParaRPr lang="en-US"/>
          </a:p>
        </p:txBody>
      </p:sp>
    </p:spTree>
    <p:extLst>
      <p:ext uri="{BB962C8B-B14F-4D97-AF65-F5344CB8AC3E}">
        <p14:creationId xmlns:p14="http://schemas.microsoft.com/office/powerpoint/2010/main" val="537825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5B190E-006E-8BBF-39EF-11B2CD0FC8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E32F85-B194-9859-0938-CC53A402D4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479F42-946F-FF8D-1C19-DB723D4835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D0ED6-078A-074C-95E0-624BC733BBF7}" type="datetime1">
              <a:rPr lang="en-US" smtClean="0"/>
              <a:t>4/14/23</a:t>
            </a:fld>
            <a:endParaRPr lang="en-US"/>
          </a:p>
        </p:txBody>
      </p:sp>
      <p:sp>
        <p:nvSpPr>
          <p:cNvPr id="5" name="Footer Placeholder 4">
            <a:extLst>
              <a:ext uri="{FF2B5EF4-FFF2-40B4-BE49-F238E27FC236}">
                <a16:creationId xmlns:a16="http://schemas.microsoft.com/office/drawing/2014/main" id="{B5DC72FE-DFF5-9474-A76B-4CBFD48F2F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98D3E4-E0CB-014D-5AF3-C39D54606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F865D1-3A6C-5040-9EE0-6AB67BE759E6}" type="slidenum">
              <a:rPr lang="en-US" smtClean="0"/>
              <a:t>‹#›</a:t>
            </a:fld>
            <a:endParaRPr lang="en-US"/>
          </a:p>
        </p:txBody>
      </p:sp>
    </p:spTree>
    <p:extLst>
      <p:ext uri="{BB962C8B-B14F-4D97-AF65-F5344CB8AC3E}">
        <p14:creationId xmlns:p14="http://schemas.microsoft.com/office/powerpoint/2010/main" val="3709683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6A9E-E4F0-B76D-9013-28E4D5ABDCEB}"/>
              </a:ext>
            </a:extLst>
          </p:cNvPr>
          <p:cNvSpPr>
            <a:spLocks noGrp="1"/>
          </p:cNvSpPr>
          <p:nvPr>
            <p:ph type="ctrTitle"/>
          </p:nvPr>
        </p:nvSpPr>
        <p:spPr/>
        <p:txBody>
          <a:bodyPr>
            <a:noAutofit/>
          </a:bodyPr>
          <a:lstStyle/>
          <a:p>
            <a:pPr algn="l"/>
            <a:r>
              <a:rPr lang="en-US" sz="4400" dirty="0">
                <a:solidFill>
                  <a:schemeClr val="accent1">
                    <a:lumMod val="75000"/>
                  </a:schemeClr>
                </a:solidFill>
                <a:effectLst/>
                <a:latin typeface="Avenir Next Condensed Medium" panose="020B0506020202020204" pitchFamily="34" charset="0"/>
              </a:rPr>
              <a:t>Does It Matter Who Said It? </a:t>
            </a:r>
            <a:br>
              <a:rPr lang="en-US" sz="4400" dirty="0">
                <a:effectLst/>
                <a:latin typeface="Avenir Next Condensed Medium" panose="020B0506020202020204" pitchFamily="34" charset="0"/>
              </a:rPr>
            </a:br>
            <a:r>
              <a:rPr lang="en-US" sz="4400" dirty="0">
                <a:effectLst/>
                <a:latin typeface="Avenir Next Condensed Medium" panose="020B0506020202020204" pitchFamily="34" charset="0"/>
              </a:rPr>
              <a:t>Exploring the Impact of Deepfake Profiles On User Perception towards Disinformation</a:t>
            </a:r>
            <a:endParaRPr lang="en-US" sz="4400" dirty="0">
              <a:latin typeface="Avenir Next Condensed Medium" panose="020B0506020202020204" pitchFamily="34" charset="0"/>
            </a:endParaRPr>
          </a:p>
        </p:txBody>
      </p:sp>
      <p:sp>
        <p:nvSpPr>
          <p:cNvPr id="3" name="Subtitle 2">
            <a:extLst>
              <a:ext uri="{FF2B5EF4-FFF2-40B4-BE49-F238E27FC236}">
                <a16:creationId xmlns:a16="http://schemas.microsoft.com/office/drawing/2014/main" id="{EEDEB6EE-D035-C75F-391A-ED4C44602B6E}"/>
              </a:ext>
            </a:extLst>
          </p:cNvPr>
          <p:cNvSpPr>
            <a:spLocks noGrp="1"/>
          </p:cNvSpPr>
          <p:nvPr>
            <p:ph type="subTitle" idx="1"/>
          </p:nvPr>
        </p:nvSpPr>
        <p:spPr>
          <a:xfrm>
            <a:off x="1524000" y="3778026"/>
            <a:ext cx="9144000" cy="519025"/>
          </a:xfrm>
        </p:spPr>
        <p:txBody>
          <a:bodyPr/>
          <a:lstStyle/>
          <a:p>
            <a:pPr algn="l"/>
            <a:r>
              <a:rPr lang="en-US" dirty="0">
                <a:solidFill>
                  <a:schemeClr val="accent1">
                    <a:lumMod val="75000"/>
                  </a:schemeClr>
                </a:solidFill>
                <a:latin typeface="Avenir Next Condensed" panose="020B0506020202020204" pitchFamily="34" charset="0"/>
              </a:rPr>
              <a:t>Margie Ruffin</a:t>
            </a:r>
            <a:r>
              <a:rPr lang="en-US" dirty="0">
                <a:latin typeface="Avenir Next Condensed" panose="020B0506020202020204" pitchFamily="34" charset="0"/>
              </a:rPr>
              <a:t>, </a:t>
            </a:r>
            <a:r>
              <a:rPr lang="en-US" dirty="0" err="1">
                <a:latin typeface="Avenir Next Condensed" panose="020B0506020202020204" pitchFamily="34" charset="0"/>
              </a:rPr>
              <a:t>Haeseung</a:t>
            </a:r>
            <a:r>
              <a:rPr lang="en-US" dirty="0">
                <a:latin typeface="Avenir Next Condensed" panose="020B0506020202020204" pitchFamily="34" charset="0"/>
              </a:rPr>
              <a:t> </a:t>
            </a:r>
            <a:r>
              <a:rPr lang="en-US" dirty="0" err="1">
                <a:latin typeface="Avenir Next Condensed" panose="020B0506020202020204" pitchFamily="34" charset="0"/>
              </a:rPr>
              <a:t>Seo</a:t>
            </a:r>
            <a:r>
              <a:rPr lang="en-US" dirty="0">
                <a:latin typeface="Avenir Next Condensed" panose="020B0506020202020204" pitchFamily="34" charset="0"/>
              </a:rPr>
              <a:t>, </a:t>
            </a:r>
            <a:r>
              <a:rPr lang="en-US" dirty="0" err="1">
                <a:latin typeface="Avenir Next Condensed" panose="020B0506020202020204" pitchFamily="34" charset="0"/>
              </a:rPr>
              <a:t>Aiping</a:t>
            </a:r>
            <a:r>
              <a:rPr lang="en-US" dirty="0">
                <a:latin typeface="Avenir Next Condensed" panose="020B0506020202020204" pitchFamily="34" charset="0"/>
              </a:rPr>
              <a:t> </a:t>
            </a:r>
            <a:r>
              <a:rPr lang="en-US" dirty="0" err="1">
                <a:latin typeface="Avenir Next Condensed" panose="020B0506020202020204" pitchFamily="34" charset="0"/>
              </a:rPr>
              <a:t>Xiong</a:t>
            </a:r>
            <a:r>
              <a:rPr lang="en-US" dirty="0">
                <a:latin typeface="Avenir Next Condensed" panose="020B0506020202020204" pitchFamily="34" charset="0"/>
              </a:rPr>
              <a:t>, Gang Wang</a:t>
            </a:r>
          </a:p>
        </p:txBody>
      </p:sp>
      <p:pic>
        <p:nvPicPr>
          <p:cNvPr id="1026" name="Picture 2" descr="University logo and wordmark">
            <a:extLst>
              <a:ext uri="{FF2B5EF4-FFF2-40B4-BE49-F238E27FC236}">
                <a16:creationId xmlns:a16="http://schemas.microsoft.com/office/drawing/2014/main" id="{F83ADA8A-C533-A791-E8BB-BFD974F0F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912" y="4525927"/>
            <a:ext cx="4129088" cy="17059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Qr code&#10;&#10;Description automatically generated">
            <a:extLst>
              <a:ext uri="{FF2B5EF4-FFF2-40B4-BE49-F238E27FC236}">
                <a16:creationId xmlns:a16="http://schemas.microsoft.com/office/drawing/2014/main" id="{7CD894DC-5982-3F9B-5D4F-85977F1AA24A}"/>
              </a:ext>
            </a:extLst>
          </p:cNvPr>
          <p:cNvPicPr>
            <a:picLocks noChangeAspect="1"/>
          </p:cNvPicPr>
          <p:nvPr/>
        </p:nvPicPr>
        <p:blipFill>
          <a:blip r:embed="rId4"/>
          <a:stretch>
            <a:fillRect/>
          </a:stretch>
        </p:blipFill>
        <p:spPr>
          <a:xfrm>
            <a:off x="2331145" y="4413554"/>
            <a:ext cx="1586108" cy="1586108"/>
          </a:xfrm>
          <a:prstGeom prst="rect">
            <a:avLst/>
          </a:prstGeom>
        </p:spPr>
      </p:pic>
      <p:sp>
        <p:nvSpPr>
          <p:cNvPr id="6" name="TextBox 5">
            <a:extLst>
              <a:ext uri="{FF2B5EF4-FFF2-40B4-BE49-F238E27FC236}">
                <a16:creationId xmlns:a16="http://schemas.microsoft.com/office/drawing/2014/main" id="{9187E827-9875-3310-1EF4-F56DA9EB89AD}"/>
              </a:ext>
            </a:extLst>
          </p:cNvPr>
          <p:cNvSpPr txBox="1"/>
          <p:nvPr/>
        </p:nvSpPr>
        <p:spPr>
          <a:xfrm>
            <a:off x="1946441" y="6031809"/>
            <a:ext cx="2355517" cy="400110"/>
          </a:xfrm>
          <a:prstGeom prst="rect">
            <a:avLst/>
          </a:prstGeom>
          <a:noFill/>
        </p:spPr>
        <p:txBody>
          <a:bodyPr wrap="none" rtlCol="0">
            <a:spAutoFit/>
          </a:bodyPr>
          <a:lstStyle/>
          <a:p>
            <a:r>
              <a:rPr lang="en-US" sz="2000" i="1" dirty="0">
                <a:latin typeface="Avenir Next Condensed" panose="020B0506020202020204" pitchFamily="34" charset="0"/>
              </a:rPr>
              <a:t>https://</a:t>
            </a:r>
            <a:r>
              <a:rPr lang="en-US" sz="2000" i="1" dirty="0" err="1">
                <a:latin typeface="Avenir Next Condensed" panose="020B0506020202020204" pitchFamily="34" charset="0"/>
              </a:rPr>
              <a:t>mruffin.github.io</a:t>
            </a:r>
            <a:endParaRPr lang="en-US" sz="2000" i="1" dirty="0">
              <a:latin typeface="Avenir Next Condensed" panose="020B0506020202020204" pitchFamily="34" charset="0"/>
            </a:endParaRPr>
          </a:p>
        </p:txBody>
      </p:sp>
    </p:spTree>
    <p:extLst>
      <p:ext uri="{BB962C8B-B14F-4D97-AF65-F5344CB8AC3E}">
        <p14:creationId xmlns:p14="http://schemas.microsoft.com/office/powerpoint/2010/main" val="41725961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2DD7DC-41FF-BEF0-DB05-8C3730FEBE9C}"/>
              </a:ext>
            </a:extLst>
          </p:cNvPr>
          <p:cNvSpPr>
            <a:spLocks noGrp="1"/>
          </p:cNvSpPr>
          <p:nvPr>
            <p:ph type="sldNum" sz="quarter" idx="12"/>
          </p:nvPr>
        </p:nvSpPr>
        <p:spPr/>
        <p:txBody>
          <a:bodyPr/>
          <a:lstStyle/>
          <a:p>
            <a:fld id="{8AF865D1-3A6C-5040-9EE0-6AB67BE759E6}" type="slidenum">
              <a:rPr lang="en-US" smtClean="0"/>
              <a:t>10</a:t>
            </a:fld>
            <a:endParaRPr lang="en-US"/>
          </a:p>
        </p:txBody>
      </p:sp>
      <p:sp>
        <p:nvSpPr>
          <p:cNvPr id="5" name="Rectangle 4">
            <a:extLst>
              <a:ext uri="{FF2B5EF4-FFF2-40B4-BE49-F238E27FC236}">
                <a16:creationId xmlns:a16="http://schemas.microsoft.com/office/drawing/2014/main" id="{DF47B5E6-05D9-61C1-BB03-322AC6929046}"/>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3F28FA-147B-A28C-FD9B-C37D0E3AAD59}"/>
              </a:ext>
            </a:extLst>
          </p:cNvPr>
          <p:cNvSpPr/>
          <p:nvPr/>
        </p:nvSpPr>
        <p:spPr>
          <a:xfrm>
            <a:off x="211165" y="324093"/>
            <a:ext cx="3675530" cy="92827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venir Next Condensed" panose="020B0506020202020204" pitchFamily="34" charset="0"/>
              </a:rPr>
              <a:t>3 Conditions</a:t>
            </a:r>
            <a:endParaRPr lang="en-US" sz="1600" dirty="0">
              <a:latin typeface="Avenir Next Condensed" panose="020B0506020202020204" pitchFamily="34" charset="0"/>
            </a:endParaRPr>
          </a:p>
        </p:txBody>
      </p:sp>
      <p:sp>
        <p:nvSpPr>
          <p:cNvPr id="10" name="TextBox 9">
            <a:extLst>
              <a:ext uri="{FF2B5EF4-FFF2-40B4-BE49-F238E27FC236}">
                <a16:creationId xmlns:a16="http://schemas.microsoft.com/office/drawing/2014/main" id="{78B983BB-045C-2E7B-CBE7-20342726B691}"/>
              </a:ext>
            </a:extLst>
          </p:cNvPr>
          <p:cNvSpPr txBox="1"/>
          <p:nvPr/>
        </p:nvSpPr>
        <p:spPr>
          <a:xfrm>
            <a:off x="4186517" y="1462747"/>
            <a:ext cx="3818965" cy="4401205"/>
          </a:xfrm>
          <a:prstGeom prst="rect">
            <a:avLst/>
          </a:prstGeom>
          <a:noFill/>
        </p:spPr>
        <p:txBody>
          <a:bodyPr wrap="square" rtlCol="0">
            <a:spAutoFit/>
          </a:bodyPr>
          <a:lstStyle/>
          <a:p>
            <a:r>
              <a:rPr lang="en-US" sz="2000" b="1" i="0" dirty="0">
                <a:effectLst/>
              </a:rPr>
              <a:t>Tweet 1: </a:t>
            </a:r>
            <a:r>
              <a:rPr lang="en-US" sz="2000" b="0" i="0" dirty="0">
                <a:effectLst/>
              </a:rPr>
              <a:t>“The Centers for Disease Control and Prevention has amassed the largest collection of human DNA data in history through COVID-19 PCR tests.” </a:t>
            </a:r>
          </a:p>
          <a:p>
            <a:endParaRPr lang="en-US" sz="2000" dirty="0"/>
          </a:p>
          <a:p>
            <a:r>
              <a:rPr lang="en-US" sz="2000" b="1" i="0" dirty="0">
                <a:effectLst/>
              </a:rPr>
              <a:t>Tweet 2: </a:t>
            </a:r>
            <a:r>
              <a:rPr lang="en-US" sz="2000" b="0" i="0" dirty="0">
                <a:effectLst/>
              </a:rPr>
              <a:t>“On Dec. 28, 2021, three days before her death, Betty White said ‘Eat healthy and get all your vaccines. I just got boosted today.”</a:t>
            </a:r>
          </a:p>
          <a:p>
            <a:br>
              <a:rPr lang="en-US" sz="2000" dirty="0"/>
            </a:br>
            <a:r>
              <a:rPr lang="en-US" sz="2000" b="1" i="0" dirty="0">
                <a:effectLst/>
              </a:rPr>
              <a:t>Tweet 3: </a:t>
            </a:r>
            <a:r>
              <a:rPr lang="en-US" sz="2000" b="0" i="0" dirty="0">
                <a:effectLst/>
              </a:rPr>
              <a:t>“There’s a positive correlation between higher mask usage and COVID-19 deaths.”</a:t>
            </a:r>
            <a:endParaRPr lang="en-US" sz="2000" dirty="0"/>
          </a:p>
        </p:txBody>
      </p:sp>
      <p:sp>
        <p:nvSpPr>
          <p:cNvPr id="11" name="Rectangle 10">
            <a:extLst>
              <a:ext uri="{FF2B5EF4-FFF2-40B4-BE49-F238E27FC236}">
                <a16:creationId xmlns:a16="http://schemas.microsoft.com/office/drawing/2014/main" id="{4AE8DCBD-F4BB-A5B2-E8D8-459A184FBF0E}"/>
              </a:ext>
            </a:extLst>
          </p:cNvPr>
          <p:cNvSpPr/>
          <p:nvPr/>
        </p:nvSpPr>
        <p:spPr>
          <a:xfrm>
            <a:off x="4258235" y="324784"/>
            <a:ext cx="3675530" cy="92827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venir Next Condensed" panose="020B0506020202020204" pitchFamily="34" charset="0"/>
              </a:rPr>
              <a:t>3 Tweets</a:t>
            </a:r>
            <a:endParaRPr lang="en-US" sz="1600" dirty="0">
              <a:latin typeface="Avenir Next Condensed" panose="020B0506020202020204" pitchFamily="34" charset="0"/>
            </a:endParaRPr>
          </a:p>
        </p:txBody>
      </p:sp>
      <p:sp>
        <p:nvSpPr>
          <p:cNvPr id="12" name="Rectangle 11">
            <a:extLst>
              <a:ext uri="{FF2B5EF4-FFF2-40B4-BE49-F238E27FC236}">
                <a16:creationId xmlns:a16="http://schemas.microsoft.com/office/drawing/2014/main" id="{11085AB1-4EBE-943C-72A1-BBA5FE6A4C87}"/>
              </a:ext>
            </a:extLst>
          </p:cNvPr>
          <p:cNvSpPr/>
          <p:nvPr/>
        </p:nvSpPr>
        <p:spPr>
          <a:xfrm>
            <a:off x="8305305" y="324784"/>
            <a:ext cx="3675530" cy="92827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Next Condensed" panose="020B0506020202020204" pitchFamily="34" charset="0"/>
              </a:rPr>
              <a:t>Experiment Design</a:t>
            </a:r>
            <a:endParaRPr lang="en-US" sz="1400" dirty="0">
              <a:latin typeface="Avenir Next Condensed" panose="020B0506020202020204" pitchFamily="34" charset="0"/>
            </a:endParaRPr>
          </a:p>
        </p:txBody>
      </p:sp>
      <p:sp>
        <p:nvSpPr>
          <p:cNvPr id="13" name="TextBox 12">
            <a:extLst>
              <a:ext uri="{FF2B5EF4-FFF2-40B4-BE49-F238E27FC236}">
                <a16:creationId xmlns:a16="http://schemas.microsoft.com/office/drawing/2014/main" id="{65ED145C-47C7-E45D-1C2C-C2174E7007A9}"/>
              </a:ext>
            </a:extLst>
          </p:cNvPr>
          <p:cNvSpPr txBox="1"/>
          <p:nvPr/>
        </p:nvSpPr>
        <p:spPr>
          <a:xfrm>
            <a:off x="8237573" y="1637176"/>
            <a:ext cx="3391441" cy="4154984"/>
          </a:xfrm>
          <a:prstGeom prst="rect">
            <a:avLst/>
          </a:prstGeom>
          <a:noFill/>
        </p:spPr>
        <p:txBody>
          <a:bodyPr wrap="none" rtlCol="0">
            <a:spAutoFit/>
          </a:bodyPr>
          <a:lstStyle/>
          <a:p>
            <a:r>
              <a:rPr lang="en-US" sz="2400" b="0" i="0" dirty="0">
                <a:effectLst/>
              </a:rPr>
              <a:t>Q1: Information accuracy</a:t>
            </a:r>
            <a:br>
              <a:rPr lang="en-US" sz="2400" dirty="0"/>
            </a:br>
            <a:endParaRPr lang="en-US" sz="2400" dirty="0"/>
          </a:p>
          <a:p>
            <a:r>
              <a:rPr lang="en-US" sz="2400" b="0" i="0" dirty="0">
                <a:effectLst/>
              </a:rPr>
              <a:t>Q2: Engagement</a:t>
            </a:r>
          </a:p>
          <a:p>
            <a:endParaRPr lang="en-US" sz="2400" dirty="0"/>
          </a:p>
          <a:p>
            <a:r>
              <a:rPr lang="en-US" sz="2400" b="0" i="0" dirty="0">
                <a:effectLst/>
              </a:rPr>
              <a:t>Q3: Profile authenticity</a:t>
            </a:r>
          </a:p>
          <a:p>
            <a:endParaRPr lang="en-US" sz="2400" dirty="0"/>
          </a:p>
          <a:p>
            <a:r>
              <a:rPr lang="en-US" sz="2400" b="0" i="0" dirty="0">
                <a:effectLst/>
              </a:rPr>
              <a:t>Q4: Profile features </a:t>
            </a:r>
          </a:p>
          <a:p>
            <a:endParaRPr lang="en-US" sz="2400" dirty="0"/>
          </a:p>
          <a:p>
            <a:r>
              <a:rPr lang="en-US" sz="2400" b="0" i="0" dirty="0">
                <a:effectLst/>
              </a:rPr>
              <a:t>Q5: Recollection</a:t>
            </a:r>
            <a:br>
              <a:rPr lang="en-US" sz="2400" dirty="0"/>
            </a:br>
            <a:endParaRPr lang="en-US" sz="2400" dirty="0"/>
          </a:p>
          <a:p>
            <a:r>
              <a:rPr lang="en-US" sz="2400" b="0" i="0" dirty="0">
                <a:effectLst/>
              </a:rPr>
              <a:t>Q6: Reason to engage</a:t>
            </a:r>
            <a:endParaRPr lang="en-US" sz="2400" dirty="0"/>
          </a:p>
        </p:txBody>
      </p:sp>
      <p:sp>
        <p:nvSpPr>
          <p:cNvPr id="14" name="Right Bracket 13">
            <a:extLst>
              <a:ext uri="{FF2B5EF4-FFF2-40B4-BE49-F238E27FC236}">
                <a16:creationId xmlns:a16="http://schemas.microsoft.com/office/drawing/2014/main" id="{7953D7CF-5EA7-BDA9-C6D8-BF34E84762B8}"/>
              </a:ext>
            </a:extLst>
          </p:cNvPr>
          <p:cNvSpPr/>
          <p:nvPr/>
        </p:nvSpPr>
        <p:spPr>
          <a:xfrm>
            <a:off x="11527416" y="1925956"/>
            <a:ext cx="284089" cy="715644"/>
          </a:xfrm>
          <a:prstGeom prst="rightBracket">
            <a:avLst/>
          </a:prstGeom>
          <a:noFill/>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C500C2AD-CEC0-ADEE-A1AB-21B7AA1A26DE}"/>
              </a:ext>
            </a:extLst>
          </p:cNvPr>
          <p:cNvSpPr txBox="1"/>
          <p:nvPr/>
        </p:nvSpPr>
        <p:spPr>
          <a:xfrm>
            <a:off x="11784516" y="2099112"/>
            <a:ext cx="407484" cy="369332"/>
          </a:xfrm>
          <a:prstGeom prst="rect">
            <a:avLst/>
          </a:prstGeom>
          <a:noFill/>
        </p:spPr>
        <p:txBody>
          <a:bodyPr wrap="none" rtlCol="0">
            <a:spAutoFit/>
          </a:bodyPr>
          <a:lstStyle/>
          <a:p>
            <a:r>
              <a:rPr lang="en-US" b="1" dirty="0"/>
              <a:t>x2</a:t>
            </a:r>
          </a:p>
        </p:txBody>
      </p:sp>
      <p:sp>
        <p:nvSpPr>
          <p:cNvPr id="18" name="Rectangle 17">
            <a:extLst>
              <a:ext uri="{FF2B5EF4-FFF2-40B4-BE49-F238E27FC236}">
                <a16:creationId xmlns:a16="http://schemas.microsoft.com/office/drawing/2014/main" id="{727E00B9-67D8-8360-716C-7B928937AB31}"/>
              </a:ext>
            </a:extLst>
          </p:cNvPr>
          <p:cNvSpPr/>
          <p:nvPr/>
        </p:nvSpPr>
        <p:spPr>
          <a:xfrm>
            <a:off x="4186517" y="136525"/>
            <a:ext cx="8005483" cy="5891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03F4750-6CB6-5F8A-BA44-23ABDF5A2F20}"/>
              </a:ext>
            </a:extLst>
          </p:cNvPr>
          <p:cNvSpPr txBox="1"/>
          <p:nvPr/>
        </p:nvSpPr>
        <p:spPr>
          <a:xfrm>
            <a:off x="502020" y="1909023"/>
            <a:ext cx="2958356"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t>Deepfake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Organization</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Simplefake</a:t>
            </a:r>
          </a:p>
        </p:txBody>
      </p:sp>
    </p:spTree>
    <p:extLst>
      <p:ext uri="{BB962C8B-B14F-4D97-AF65-F5344CB8AC3E}">
        <p14:creationId xmlns:p14="http://schemas.microsoft.com/office/powerpoint/2010/main" val="1246436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2DD7DC-41FF-BEF0-DB05-8C3730FEBE9C}"/>
              </a:ext>
            </a:extLst>
          </p:cNvPr>
          <p:cNvSpPr>
            <a:spLocks noGrp="1"/>
          </p:cNvSpPr>
          <p:nvPr>
            <p:ph type="sldNum" sz="quarter" idx="12"/>
          </p:nvPr>
        </p:nvSpPr>
        <p:spPr/>
        <p:txBody>
          <a:bodyPr/>
          <a:lstStyle/>
          <a:p>
            <a:fld id="{8AF865D1-3A6C-5040-9EE0-6AB67BE759E6}" type="slidenum">
              <a:rPr lang="en-US" smtClean="0"/>
              <a:t>11</a:t>
            </a:fld>
            <a:endParaRPr lang="en-US"/>
          </a:p>
        </p:txBody>
      </p:sp>
      <p:sp>
        <p:nvSpPr>
          <p:cNvPr id="5" name="Rectangle 4">
            <a:extLst>
              <a:ext uri="{FF2B5EF4-FFF2-40B4-BE49-F238E27FC236}">
                <a16:creationId xmlns:a16="http://schemas.microsoft.com/office/drawing/2014/main" id="{DF47B5E6-05D9-61C1-BB03-322AC6929046}"/>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3F28FA-147B-A28C-FD9B-C37D0E3AAD59}"/>
              </a:ext>
            </a:extLst>
          </p:cNvPr>
          <p:cNvSpPr/>
          <p:nvPr/>
        </p:nvSpPr>
        <p:spPr>
          <a:xfrm>
            <a:off x="211165" y="324093"/>
            <a:ext cx="3675530" cy="92827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venir Next Condensed" panose="020B0506020202020204" pitchFamily="34" charset="0"/>
              </a:rPr>
              <a:t>3 Conditions</a:t>
            </a:r>
            <a:endParaRPr lang="en-US" sz="1600" dirty="0">
              <a:latin typeface="Avenir Next Condensed" panose="020B0506020202020204" pitchFamily="34" charset="0"/>
            </a:endParaRPr>
          </a:p>
        </p:txBody>
      </p:sp>
      <p:sp>
        <p:nvSpPr>
          <p:cNvPr id="10" name="TextBox 9">
            <a:extLst>
              <a:ext uri="{FF2B5EF4-FFF2-40B4-BE49-F238E27FC236}">
                <a16:creationId xmlns:a16="http://schemas.microsoft.com/office/drawing/2014/main" id="{78B983BB-045C-2E7B-CBE7-20342726B691}"/>
              </a:ext>
            </a:extLst>
          </p:cNvPr>
          <p:cNvSpPr txBox="1"/>
          <p:nvPr/>
        </p:nvSpPr>
        <p:spPr>
          <a:xfrm>
            <a:off x="4186517" y="1462747"/>
            <a:ext cx="3818965" cy="4401205"/>
          </a:xfrm>
          <a:prstGeom prst="rect">
            <a:avLst/>
          </a:prstGeom>
          <a:noFill/>
        </p:spPr>
        <p:txBody>
          <a:bodyPr wrap="square" rtlCol="0">
            <a:spAutoFit/>
          </a:bodyPr>
          <a:lstStyle/>
          <a:p>
            <a:r>
              <a:rPr lang="en-US" sz="2000" b="1" i="0" dirty="0">
                <a:effectLst/>
              </a:rPr>
              <a:t>Tweet 1: </a:t>
            </a:r>
            <a:r>
              <a:rPr lang="en-US" sz="2000" b="0" i="0" dirty="0">
                <a:effectLst/>
              </a:rPr>
              <a:t>“The Centers for Disease Control and Prevention has amassed the largest collection of human DNA data in history through COVID-19 PCR tests.” </a:t>
            </a:r>
          </a:p>
          <a:p>
            <a:endParaRPr lang="en-US" sz="2000" dirty="0"/>
          </a:p>
          <a:p>
            <a:r>
              <a:rPr lang="en-US" sz="2000" b="1" i="0" dirty="0">
                <a:effectLst/>
              </a:rPr>
              <a:t>Tweet 2: </a:t>
            </a:r>
            <a:r>
              <a:rPr lang="en-US" sz="2000" b="0" i="0" dirty="0">
                <a:effectLst/>
              </a:rPr>
              <a:t>“On Dec. 28, 2021, three days before her death, Betty White said ‘Eat healthy and get all your vaccines. I just got boosted today.”</a:t>
            </a:r>
          </a:p>
          <a:p>
            <a:br>
              <a:rPr lang="en-US" sz="2000" dirty="0"/>
            </a:br>
            <a:r>
              <a:rPr lang="en-US" sz="2000" b="1" i="0" dirty="0">
                <a:effectLst/>
              </a:rPr>
              <a:t>Tweet 3: </a:t>
            </a:r>
            <a:r>
              <a:rPr lang="en-US" sz="2000" b="0" i="0" dirty="0">
                <a:effectLst/>
              </a:rPr>
              <a:t>“There’s a positive correlation between higher mask usage and COVID-19 deaths.”</a:t>
            </a:r>
            <a:endParaRPr lang="en-US" sz="2000" dirty="0"/>
          </a:p>
        </p:txBody>
      </p:sp>
      <p:sp>
        <p:nvSpPr>
          <p:cNvPr id="11" name="Rectangle 10">
            <a:extLst>
              <a:ext uri="{FF2B5EF4-FFF2-40B4-BE49-F238E27FC236}">
                <a16:creationId xmlns:a16="http://schemas.microsoft.com/office/drawing/2014/main" id="{4AE8DCBD-F4BB-A5B2-E8D8-459A184FBF0E}"/>
              </a:ext>
            </a:extLst>
          </p:cNvPr>
          <p:cNvSpPr/>
          <p:nvPr/>
        </p:nvSpPr>
        <p:spPr>
          <a:xfrm>
            <a:off x="4258235" y="324784"/>
            <a:ext cx="3675530" cy="92827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venir Next Condensed" panose="020B0506020202020204" pitchFamily="34" charset="0"/>
              </a:rPr>
              <a:t>3 Tweets</a:t>
            </a:r>
            <a:endParaRPr lang="en-US" sz="1600" dirty="0">
              <a:latin typeface="Avenir Next Condensed" panose="020B0506020202020204" pitchFamily="34" charset="0"/>
            </a:endParaRPr>
          </a:p>
        </p:txBody>
      </p:sp>
      <p:sp>
        <p:nvSpPr>
          <p:cNvPr id="12" name="Rectangle 11">
            <a:extLst>
              <a:ext uri="{FF2B5EF4-FFF2-40B4-BE49-F238E27FC236}">
                <a16:creationId xmlns:a16="http://schemas.microsoft.com/office/drawing/2014/main" id="{11085AB1-4EBE-943C-72A1-BBA5FE6A4C87}"/>
              </a:ext>
            </a:extLst>
          </p:cNvPr>
          <p:cNvSpPr/>
          <p:nvPr/>
        </p:nvSpPr>
        <p:spPr>
          <a:xfrm>
            <a:off x="8305305" y="324784"/>
            <a:ext cx="3675530" cy="92827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Next Condensed" panose="020B0506020202020204" pitchFamily="34" charset="0"/>
              </a:rPr>
              <a:t>Experiment Design</a:t>
            </a:r>
            <a:endParaRPr lang="en-US" sz="1400" dirty="0">
              <a:latin typeface="Avenir Next Condensed" panose="020B0506020202020204" pitchFamily="34" charset="0"/>
            </a:endParaRPr>
          </a:p>
        </p:txBody>
      </p:sp>
      <p:sp>
        <p:nvSpPr>
          <p:cNvPr id="13" name="TextBox 12">
            <a:extLst>
              <a:ext uri="{FF2B5EF4-FFF2-40B4-BE49-F238E27FC236}">
                <a16:creationId xmlns:a16="http://schemas.microsoft.com/office/drawing/2014/main" id="{65ED145C-47C7-E45D-1C2C-C2174E7007A9}"/>
              </a:ext>
            </a:extLst>
          </p:cNvPr>
          <p:cNvSpPr txBox="1"/>
          <p:nvPr/>
        </p:nvSpPr>
        <p:spPr>
          <a:xfrm>
            <a:off x="8237573" y="1637176"/>
            <a:ext cx="3391441" cy="4154984"/>
          </a:xfrm>
          <a:prstGeom prst="rect">
            <a:avLst/>
          </a:prstGeom>
          <a:noFill/>
        </p:spPr>
        <p:txBody>
          <a:bodyPr wrap="none" rtlCol="0">
            <a:spAutoFit/>
          </a:bodyPr>
          <a:lstStyle/>
          <a:p>
            <a:r>
              <a:rPr lang="en-US" sz="2400" b="0" i="0" dirty="0">
                <a:effectLst/>
              </a:rPr>
              <a:t>Q1: Information accuracy</a:t>
            </a:r>
            <a:br>
              <a:rPr lang="en-US" sz="2400" dirty="0"/>
            </a:br>
            <a:endParaRPr lang="en-US" sz="2400" dirty="0"/>
          </a:p>
          <a:p>
            <a:r>
              <a:rPr lang="en-US" sz="2400" b="0" i="0" dirty="0">
                <a:effectLst/>
              </a:rPr>
              <a:t>Q2: Engagement</a:t>
            </a:r>
          </a:p>
          <a:p>
            <a:endParaRPr lang="en-US" sz="2400" dirty="0"/>
          </a:p>
          <a:p>
            <a:r>
              <a:rPr lang="en-US" sz="2400" b="0" i="0" dirty="0">
                <a:effectLst/>
              </a:rPr>
              <a:t>Q3: Profile authenticity</a:t>
            </a:r>
          </a:p>
          <a:p>
            <a:endParaRPr lang="en-US" sz="2400" dirty="0"/>
          </a:p>
          <a:p>
            <a:r>
              <a:rPr lang="en-US" sz="2400" b="0" i="0" dirty="0">
                <a:effectLst/>
              </a:rPr>
              <a:t>Q4: Profile features </a:t>
            </a:r>
          </a:p>
          <a:p>
            <a:endParaRPr lang="en-US" sz="2400" dirty="0"/>
          </a:p>
          <a:p>
            <a:r>
              <a:rPr lang="en-US" sz="2400" b="0" i="0" dirty="0">
                <a:effectLst/>
              </a:rPr>
              <a:t>Q5: Recollection</a:t>
            </a:r>
            <a:br>
              <a:rPr lang="en-US" sz="2400" dirty="0"/>
            </a:br>
            <a:endParaRPr lang="en-US" sz="2400" dirty="0"/>
          </a:p>
          <a:p>
            <a:r>
              <a:rPr lang="en-US" sz="2400" b="0" i="0" dirty="0">
                <a:effectLst/>
              </a:rPr>
              <a:t>Q6: Reason to engage</a:t>
            </a:r>
            <a:endParaRPr lang="en-US" sz="2400" dirty="0"/>
          </a:p>
        </p:txBody>
      </p:sp>
      <p:sp>
        <p:nvSpPr>
          <p:cNvPr id="14" name="Right Bracket 13">
            <a:extLst>
              <a:ext uri="{FF2B5EF4-FFF2-40B4-BE49-F238E27FC236}">
                <a16:creationId xmlns:a16="http://schemas.microsoft.com/office/drawing/2014/main" id="{7953D7CF-5EA7-BDA9-C6D8-BF34E84762B8}"/>
              </a:ext>
            </a:extLst>
          </p:cNvPr>
          <p:cNvSpPr/>
          <p:nvPr/>
        </p:nvSpPr>
        <p:spPr>
          <a:xfrm>
            <a:off x="11527416" y="1925956"/>
            <a:ext cx="284089" cy="715644"/>
          </a:xfrm>
          <a:prstGeom prst="rightBracket">
            <a:avLst/>
          </a:prstGeom>
          <a:noFill/>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C500C2AD-CEC0-ADEE-A1AB-21B7AA1A26DE}"/>
              </a:ext>
            </a:extLst>
          </p:cNvPr>
          <p:cNvSpPr txBox="1"/>
          <p:nvPr/>
        </p:nvSpPr>
        <p:spPr>
          <a:xfrm>
            <a:off x="11784516" y="2099112"/>
            <a:ext cx="407484" cy="369332"/>
          </a:xfrm>
          <a:prstGeom prst="rect">
            <a:avLst/>
          </a:prstGeom>
          <a:noFill/>
        </p:spPr>
        <p:txBody>
          <a:bodyPr wrap="none" rtlCol="0">
            <a:spAutoFit/>
          </a:bodyPr>
          <a:lstStyle/>
          <a:p>
            <a:r>
              <a:rPr lang="en-US" b="1" dirty="0"/>
              <a:t>x2</a:t>
            </a:r>
          </a:p>
        </p:txBody>
      </p:sp>
      <p:sp>
        <p:nvSpPr>
          <p:cNvPr id="2" name="Rectangle 1">
            <a:extLst>
              <a:ext uri="{FF2B5EF4-FFF2-40B4-BE49-F238E27FC236}">
                <a16:creationId xmlns:a16="http://schemas.microsoft.com/office/drawing/2014/main" id="{DCD96590-A4F6-885D-BC35-9FA2153D6331}"/>
              </a:ext>
            </a:extLst>
          </p:cNvPr>
          <p:cNvSpPr/>
          <p:nvPr/>
        </p:nvSpPr>
        <p:spPr>
          <a:xfrm>
            <a:off x="8237573" y="136525"/>
            <a:ext cx="3954427" cy="58917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230B194-3275-0D3D-E163-C63417757B38}"/>
              </a:ext>
            </a:extLst>
          </p:cNvPr>
          <p:cNvSpPr txBox="1"/>
          <p:nvPr/>
        </p:nvSpPr>
        <p:spPr>
          <a:xfrm>
            <a:off x="502020" y="1909023"/>
            <a:ext cx="2958356"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2">
                    <a:lumMod val="90000"/>
                  </a:schemeClr>
                </a:solidFill>
              </a:rPr>
              <a:t>Deepfake</a:t>
            </a:r>
          </a:p>
          <a:p>
            <a:pPr marL="457200" indent="-457200">
              <a:buFont typeface="Arial" panose="020B0604020202020204" pitchFamily="34" charset="0"/>
              <a:buChar char="•"/>
            </a:pPr>
            <a:endParaRPr lang="en-US" sz="2400" dirty="0">
              <a:solidFill>
                <a:schemeClr val="bg2">
                  <a:lumMod val="90000"/>
                </a:schemeClr>
              </a:solidFill>
            </a:endParaRPr>
          </a:p>
          <a:p>
            <a:pPr marL="457200" indent="-457200">
              <a:buFont typeface="Arial" panose="020B0604020202020204" pitchFamily="34" charset="0"/>
              <a:buChar char="•"/>
            </a:pPr>
            <a:r>
              <a:rPr lang="en-US" sz="2400" dirty="0">
                <a:solidFill>
                  <a:schemeClr val="bg2">
                    <a:lumMod val="90000"/>
                  </a:schemeClr>
                </a:solidFill>
              </a:rPr>
              <a:t>Organization</a:t>
            </a:r>
          </a:p>
          <a:p>
            <a:pPr marL="457200" indent="-457200">
              <a:buFont typeface="Arial" panose="020B0604020202020204" pitchFamily="34" charset="0"/>
              <a:buChar char="•"/>
            </a:pPr>
            <a:endParaRPr lang="en-US" sz="2400" dirty="0">
              <a:solidFill>
                <a:schemeClr val="bg2">
                  <a:lumMod val="90000"/>
                </a:schemeClr>
              </a:solidFill>
            </a:endParaRPr>
          </a:p>
          <a:p>
            <a:pPr marL="457200" indent="-457200">
              <a:buFont typeface="Arial" panose="020B0604020202020204" pitchFamily="34" charset="0"/>
              <a:buChar char="•"/>
            </a:pPr>
            <a:r>
              <a:rPr lang="en-US" sz="2400" dirty="0">
                <a:solidFill>
                  <a:schemeClr val="bg2">
                    <a:lumMod val="90000"/>
                  </a:schemeClr>
                </a:solidFill>
              </a:rPr>
              <a:t>Simplefake</a:t>
            </a:r>
          </a:p>
        </p:txBody>
      </p:sp>
    </p:spTree>
    <p:extLst>
      <p:ext uri="{BB962C8B-B14F-4D97-AF65-F5344CB8AC3E}">
        <p14:creationId xmlns:p14="http://schemas.microsoft.com/office/powerpoint/2010/main" val="3447697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A2DD7DC-41FF-BEF0-DB05-8C3730FEBE9C}"/>
              </a:ext>
            </a:extLst>
          </p:cNvPr>
          <p:cNvSpPr>
            <a:spLocks noGrp="1"/>
          </p:cNvSpPr>
          <p:nvPr>
            <p:ph type="sldNum" sz="quarter" idx="12"/>
          </p:nvPr>
        </p:nvSpPr>
        <p:spPr/>
        <p:txBody>
          <a:bodyPr/>
          <a:lstStyle/>
          <a:p>
            <a:fld id="{8AF865D1-3A6C-5040-9EE0-6AB67BE759E6}" type="slidenum">
              <a:rPr lang="en-US" smtClean="0"/>
              <a:t>12</a:t>
            </a:fld>
            <a:endParaRPr lang="en-US"/>
          </a:p>
        </p:txBody>
      </p:sp>
      <p:sp>
        <p:nvSpPr>
          <p:cNvPr id="5" name="Rectangle 4">
            <a:extLst>
              <a:ext uri="{FF2B5EF4-FFF2-40B4-BE49-F238E27FC236}">
                <a16:creationId xmlns:a16="http://schemas.microsoft.com/office/drawing/2014/main" id="{DF47B5E6-05D9-61C1-BB03-322AC6929046}"/>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43F28FA-147B-A28C-FD9B-C37D0E3AAD59}"/>
              </a:ext>
            </a:extLst>
          </p:cNvPr>
          <p:cNvSpPr/>
          <p:nvPr/>
        </p:nvSpPr>
        <p:spPr>
          <a:xfrm>
            <a:off x="211165" y="324093"/>
            <a:ext cx="3675530" cy="92827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venir Next Condensed" panose="020B0506020202020204" pitchFamily="34" charset="0"/>
              </a:rPr>
              <a:t>3 Conditions</a:t>
            </a:r>
            <a:endParaRPr lang="en-US" sz="1600" dirty="0">
              <a:latin typeface="Avenir Next Condensed" panose="020B0506020202020204" pitchFamily="34" charset="0"/>
            </a:endParaRPr>
          </a:p>
        </p:txBody>
      </p:sp>
      <p:sp>
        <p:nvSpPr>
          <p:cNvPr id="10" name="TextBox 9">
            <a:extLst>
              <a:ext uri="{FF2B5EF4-FFF2-40B4-BE49-F238E27FC236}">
                <a16:creationId xmlns:a16="http://schemas.microsoft.com/office/drawing/2014/main" id="{78B983BB-045C-2E7B-CBE7-20342726B691}"/>
              </a:ext>
            </a:extLst>
          </p:cNvPr>
          <p:cNvSpPr txBox="1"/>
          <p:nvPr/>
        </p:nvSpPr>
        <p:spPr>
          <a:xfrm>
            <a:off x="4186517" y="1462747"/>
            <a:ext cx="3818965" cy="4401205"/>
          </a:xfrm>
          <a:prstGeom prst="rect">
            <a:avLst/>
          </a:prstGeom>
          <a:noFill/>
        </p:spPr>
        <p:txBody>
          <a:bodyPr wrap="square" rtlCol="0">
            <a:spAutoFit/>
          </a:bodyPr>
          <a:lstStyle/>
          <a:p>
            <a:r>
              <a:rPr lang="en-US" sz="2000" b="1" i="0" dirty="0">
                <a:solidFill>
                  <a:schemeClr val="bg2">
                    <a:lumMod val="90000"/>
                  </a:schemeClr>
                </a:solidFill>
                <a:effectLst/>
              </a:rPr>
              <a:t>Tweet 1: </a:t>
            </a:r>
            <a:r>
              <a:rPr lang="en-US" sz="2000" b="0" i="0" dirty="0">
                <a:solidFill>
                  <a:schemeClr val="bg2">
                    <a:lumMod val="90000"/>
                  </a:schemeClr>
                </a:solidFill>
                <a:effectLst/>
              </a:rPr>
              <a:t>“The Centers for Disease Control and Prevention has amassed the largest collection of human DNA data in history through COVID-19 PCR tests.” </a:t>
            </a:r>
          </a:p>
          <a:p>
            <a:endParaRPr lang="en-US" sz="2000" dirty="0">
              <a:solidFill>
                <a:schemeClr val="bg2">
                  <a:lumMod val="90000"/>
                </a:schemeClr>
              </a:solidFill>
            </a:endParaRPr>
          </a:p>
          <a:p>
            <a:r>
              <a:rPr lang="en-US" sz="2000" b="1" i="0" dirty="0">
                <a:solidFill>
                  <a:schemeClr val="bg2">
                    <a:lumMod val="90000"/>
                  </a:schemeClr>
                </a:solidFill>
                <a:effectLst/>
              </a:rPr>
              <a:t>Tweet 2: </a:t>
            </a:r>
            <a:r>
              <a:rPr lang="en-US" sz="2000" b="0" i="0" dirty="0">
                <a:solidFill>
                  <a:schemeClr val="bg2">
                    <a:lumMod val="90000"/>
                  </a:schemeClr>
                </a:solidFill>
                <a:effectLst/>
              </a:rPr>
              <a:t>“On Dec. 28, 2021, three days before her death, Betty White said ‘Eat healthy and get all your vaccines. I just got boosted today.”</a:t>
            </a:r>
          </a:p>
          <a:p>
            <a:br>
              <a:rPr lang="en-US" sz="2000" dirty="0">
                <a:solidFill>
                  <a:schemeClr val="bg2">
                    <a:lumMod val="90000"/>
                  </a:schemeClr>
                </a:solidFill>
              </a:rPr>
            </a:br>
            <a:r>
              <a:rPr lang="en-US" sz="2000" b="1" i="0" dirty="0">
                <a:solidFill>
                  <a:schemeClr val="bg2">
                    <a:lumMod val="90000"/>
                  </a:schemeClr>
                </a:solidFill>
                <a:effectLst/>
              </a:rPr>
              <a:t>Tweet 3: </a:t>
            </a:r>
            <a:r>
              <a:rPr lang="en-US" sz="2000" b="0" i="0" dirty="0">
                <a:solidFill>
                  <a:schemeClr val="bg2">
                    <a:lumMod val="90000"/>
                  </a:schemeClr>
                </a:solidFill>
                <a:effectLst/>
              </a:rPr>
              <a:t>“There’s a positive correlation between higher mask usage and COVID-19 deaths.”</a:t>
            </a:r>
            <a:endParaRPr lang="en-US" sz="2000" dirty="0">
              <a:solidFill>
                <a:schemeClr val="bg2">
                  <a:lumMod val="90000"/>
                </a:schemeClr>
              </a:solidFill>
            </a:endParaRPr>
          </a:p>
        </p:txBody>
      </p:sp>
      <p:sp>
        <p:nvSpPr>
          <p:cNvPr id="11" name="Rectangle 10">
            <a:extLst>
              <a:ext uri="{FF2B5EF4-FFF2-40B4-BE49-F238E27FC236}">
                <a16:creationId xmlns:a16="http://schemas.microsoft.com/office/drawing/2014/main" id="{4AE8DCBD-F4BB-A5B2-E8D8-459A184FBF0E}"/>
              </a:ext>
            </a:extLst>
          </p:cNvPr>
          <p:cNvSpPr/>
          <p:nvPr/>
        </p:nvSpPr>
        <p:spPr>
          <a:xfrm>
            <a:off x="4258235" y="324784"/>
            <a:ext cx="3675530" cy="92827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latin typeface="Avenir Next Condensed" panose="020B0506020202020204" pitchFamily="34" charset="0"/>
              </a:rPr>
              <a:t>3 Tweets</a:t>
            </a:r>
            <a:endParaRPr lang="en-US" sz="1600" dirty="0">
              <a:latin typeface="Avenir Next Condensed" panose="020B0506020202020204" pitchFamily="34" charset="0"/>
            </a:endParaRPr>
          </a:p>
        </p:txBody>
      </p:sp>
      <p:sp>
        <p:nvSpPr>
          <p:cNvPr id="12" name="Rectangle 11">
            <a:extLst>
              <a:ext uri="{FF2B5EF4-FFF2-40B4-BE49-F238E27FC236}">
                <a16:creationId xmlns:a16="http://schemas.microsoft.com/office/drawing/2014/main" id="{11085AB1-4EBE-943C-72A1-BBA5FE6A4C87}"/>
              </a:ext>
            </a:extLst>
          </p:cNvPr>
          <p:cNvSpPr/>
          <p:nvPr/>
        </p:nvSpPr>
        <p:spPr>
          <a:xfrm>
            <a:off x="8305305" y="324784"/>
            <a:ext cx="3675530" cy="928279"/>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Avenir Next Condensed" panose="020B0506020202020204" pitchFamily="34" charset="0"/>
              </a:rPr>
              <a:t>Experiment Design</a:t>
            </a:r>
            <a:endParaRPr lang="en-US" sz="1400" dirty="0">
              <a:latin typeface="Avenir Next Condensed" panose="020B0506020202020204" pitchFamily="34" charset="0"/>
            </a:endParaRPr>
          </a:p>
        </p:txBody>
      </p:sp>
      <p:sp>
        <p:nvSpPr>
          <p:cNvPr id="13" name="TextBox 12">
            <a:extLst>
              <a:ext uri="{FF2B5EF4-FFF2-40B4-BE49-F238E27FC236}">
                <a16:creationId xmlns:a16="http://schemas.microsoft.com/office/drawing/2014/main" id="{65ED145C-47C7-E45D-1C2C-C2174E7007A9}"/>
              </a:ext>
            </a:extLst>
          </p:cNvPr>
          <p:cNvSpPr txBox="1"/>
          <p:nvPr/>
        </p:nvSpPr>
        <p:spPr>
          <a:xfrm>
            <a:off x="8237573" y="1637176"/>
            <a:ext cx="3391441" cy="4154984"/>
          </a:xfrm>
          <a:prstGeom prst="rect">
            <a:avLst/>
          </a:prstGeom>
          <a:noFill/>
        </p:spPr>
        <p:txBody>
          <a:bodyPr wrap="none" rtlCol="0">
            <a:spAutoFit/>
          </a:bodyPr>
          <a:lstStyle/>
          <a:p>
            <a:r>
              <a:rPr lang="en-US" sz="2400" b="0" i="0" dirty="0">
                <a:effectLst/>
              </a:rPr>
              <a:t>Q1: Information accuracy</a:t>
            </a:r>
            <a:br>
              <a:rPr lang="en-US" sz="2400" dirty="0"/>
            </a:br>
            <a:endParaRPr lang="en-US" sz="2400" dirty="0"/>
          </a:p>
          <a:p>
            <a:r>
              <a:rPr lang="en-US" sz="2400" b="0" i="0" dirty="0">
                <a:effectLst/>
              </a:rPr>
              <a:t>Q2: Engagement</a:t>
            </a:r>
          </a:p>
          <a:p>
            <a:endParaRPr lang="en-US" sz="2400" dirty="0"/>
          </a:p>
          <a:p>
            <a:r>
              <a:rPr lang="en-US" sz="2400" b="0" i="0" dirty="0">
                <a:effectLst/>
              </a:rPr>
              <a:t>Q3: Profile authenticity</a:t>
            </a:r>
          </a:p>
          <a:p>
            <a:endParaRPr lang="en-US" sz="2400" dirty="0"/>
          </a:p>
          <a:p>
            <a:r>
              <a:rPr lang="en-US" sz="2400" b="0" i="0" dirty="0">
                <a:effectLst/>
              </a:rPr>
              <a:t>Q4: Profile features </a:t>
            </a:r>
          </a:p>
          <a:p>
            <a:endParaRPr lang="en-US" sz="2400" dirty="0"/>
          </a:p>
          <a:p>
            <a:r>
              <a:rPr lang="en-US" sz="2400" b="0" i="0" dirty="0">
                <a:effectLst/>
              </a:rPr>
              <a:t>Q5: Recollection</a:t>
            </a:r>
            <a:br>
              <a:rPr lang="en-US" sz="2400" dirty="0"/>
            </a:br>
            <a:endParaRPr lang="en-US" sz="2400" dirty="0"/>
          </a:p>
          <a:p>
            <a:r>
              <a:rPr lang="en-US" sz="2400" b="0" i="0" dirty="0">
                <a:effectLst/>
              </a:rPr>
              <a:t>Q6: Reason to engage</a:t>
            </a:r>
            <a:endParaRPr lang="en-US" sz="2400" dirty="0"/>
          </a:p>
        </p:txBody>
      </p:sp>
      <p:sp>
        <p:nvSpPr>
          <p:cNvPr id="14" name="Right Bracket 13">
            <a:extLst>
              <a:ext uri="{FF2B5EF4-FFF2-40B4-BE49-F238E27FC236}">
                <a16:creationId xmlns:a16="http://schemas.microsoft.com/office/drawing/2014/main" id="{7953D7CF-5EA7-BDA9-C6D8-BF34E84762B8}"/>
              </a:ext>
            </a:extLst>
          </p:cNvPr>
          <p:cNvSpPr/>
          <p:nvPr/>
        </p:nvSpPr>
        <p:spPr>
          <a:xfrm>
            <a:off x="11527416" y="1925956"/>
            <a:ext cx="284089" cy="715644"/>
          </a:xfrm>
          <a:prstGeom prst="rightBracket">
            <a:avLst/>
          </a:prstGeom>
          <a:noFill/>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C500C2AD-CEC0-ADEE-A1AB-21B7AA1A26DE}"/>
              </a:ext>
            </a:extLst>
          </p:cNvPr>
          <p:cNvSpPr txBox="1"/>
          <p:nvPr/>
        </p:nvSpPr>
        <p:spPr>
          <a:xfrm>
            <a:off x="11784516" y="2099112"/>
            <a:ext cx="407484" cy="369332"/>
          </a:xfrm>
          <a:prstGeom prst="rect">
            <a:avLst/>
          </a:prstGeom>
          <a:noFill/>
        </p:spPr>
        <p:txBody>
          <a:bodyPr wrap="none" rtlCol="0">
            <a:spAutoFit/>
          </a:bodyPr>
          <a:lstStyle/>
          <a:p>
            <a:r>
              <a:rPr lang="en-US" b="1" dirty="0"/>
              <a:t>x2</a:t>
            </a:r>
          </a:p>
        </p:txBody>
      </p:sp>
      <p:sp>
        <p:nvSpPr>
          <p:cNvPr id="2" name="TextBox 1">
            <a:extLst>
              <a:ext uri="{FF2B5EF4-FFF2-40B4-BE49-F238E27FC236}">
                <a16:creationId xmlns:a16="http://schemas.microsoft.com/office/drawing/2014/main" id="{8B1C4B09-C10C-970B-7216-744C8B71D259}"/>
              </a:ext>
            </a:extLst>
          </p:cNvPr>
          <p:cNvSpPr txBox="1"/>
          <p:nvPr/>
        </p:nvSpPr>
        <p:spPr>
          <a:xfrm>
            <a:off x="502020" y="1909023"/>
            <a:ext cx="2958356"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2">
                    <a:lumMod val="90000"/>
                  </a:schemeClr>
                </a:solidFill>
              </a:rPr>
              <a:t>Deepfake</a:t>
            </a:r>
          </a:p>
          <a:p>
            <a:pPr marL="457200" indent="-457200">
              <a:buFont typeface="Arial" panose="020B0604020202020204" pitchFamily="34" charset="0"/>
              <a:buChar char="•"/>
            </a:pPr>
            <a:endParaRPr lang="en-US" sz="2400" dirty="0">
              <a:solidFill>
                <a:schemeClr val="bg2">
                  <a:lumMod val="90000"/>
                </a:schemeClr>
              </a:solidFill>
            </a:endParaRPr>
          </a:p>
          <a:p>
            <a:pPr marL="457200" indent="-457200">
              <a:buFont typeface="Arial" panose="020B0604020202020204" pitchFamily="34" charset="0"/>
              <a:buChar char="•"/>
            </a:pPr>
            <a:r>
              <a:rPr lang="en-US" sz="2400" dirty="0">
                <a:solidFill>
                  <a:schemeClr val="bg2">
                    <a:lumMod val="90000"/>
                  </a:schemeClr>
                </a:solidFill>
              </a:rPr>
              <a:t>Organization</a:t>
            </a:r>
          </a:p>
          <a:p>
            <a:pPr marL="457200" indent="-457200">
              <a:buFont typeface="Arial" panose="020B0604020202020204" pitchFamily="34" charset="0"/>
              <a:buChar char="•"/>
            </a:pPr>
            <a:endParaRPr lang="en-US" sz="2400" dirty="0">
              <a:solidFill>
                <a:schemeClr val="bg2">
                  <a:lumMod val="90000"/>
                </a:schemeClr>
              </a:solidFill>
            </a:endParaRPr>
          </a:p>
          <a:p>
            <a:pPr marL="457200" indent="-457200">
              <a:buFont typeface="Arial" panose="020B0604020202020204" pitchFamily="34" charset="0"/>
              <a:buChar char="•"/>
            </a:pPr>
            <a:r>
              <a:rPr lang="en-US" sz="2400" dirty="0">
                <a:solidFill>
                  <a:schemeClr val="bg2">
                    <a:lumMod val="90000"/>
                  </a:schemeClr>
                </a:solidFill>
              </a:rPr>
              <a:t>Simplefake</a:t>
            </a:r>
          </a:p>
        </p:txBody>
      </p:sp>
    </p:spTree>
    <p:extLst>
      <p:ext uri="{BB962C8B-B14F-4D97-AF65-F5344CB8AC3E}">
        <p14:creationId xmlns:p14="http://schemas.microsoft.com/office/powerpoint/2010/main" val="2438516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F140EC4F-D8F1-2631-37AC-A1AE967A1AD2}"/>
              </a:ext>
            </a:extLst>
          </p:cNvPr>
          <p:cNvPicPr>
            <a:picLocks noGrp="1" noChangeAspect="1"/>
          </p:cNvPicPr>
          <p:nvPr>
            <p:ph idx="1"/>
          </p:nvPr>
        </p:nvPicPr>
        <p:blipFill>
          <a:blip r:embed="rId3"/>
          <a:stretch>
            <a:fillRect/>
          </a:stretch>
        </p:blipFill>
        <p:spPr>
          <a:xfrm>
            <a:off x="548591" y="584777"/>
            <a:ext cx="11094818" cy="5312664"/>
          </a:xfrm>
        </p:spPr>
      </p:pic>
      <p:sp>
        <p:nvSpPr>
          <p:cNvPr id="5" name="Rectangle 4">
            <a:extLst>
              <a:ext uri="{FF2B5EF4-FFF2-40B4-BE49-F238E27FC236}">
                <a16:creationId xmlns:a16="http://schemas.microsoft.com/office/drawing/2014/main" id="{F3CA50C9-7174-BA2D-4BF4-A9A2A56A1A0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6192653A-BBAC-F4FB-01C3-B22DD69517F6}"/>
              </a:ext>
            </a:extLst>
          </p:cNvPr>
          <p:cNvSpPr>
            <a:spLocks noGrp="1"/>
          </p:cNvSpPr>
          <p:nvPr>
            <p:ph type="sldNum" sz="quarter" idx="12"/>
          </p:nvPr>
        </p:nvSpPr>
        <p:spPr/>
        <p:txBody>
          <a:bodyPr/>
          <a:lstStyle/>
          <a:p>
            <a:fld id="{8AF865D1-3A6C-5040-9EE0-6AB67BE759E6}" type="slidenum">
              <a:rPr lang="en-US" smtClean="0"/>
              <a:t>13</a:t>
            </a:fld>
            <a:endParaRPr lang="en-US"/>
          </a:p>
        </p:txBody>
      </p:sp>
    </p:spTree>
    <p:extLst>
      <p:ext uri="{BB962C8B-B14F-4D97-AF65-F5344CB8AC3E}">
        <p14:creationId xmlns:p14="http://schemas.microsoft.com/office/powerpoint/2010/main" val="1738767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CA50C9-7174-BA2D-4BF4-A9A2A56A1A0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7C619321-3D88-8C2C-722E-EC036C750006}"/>
              </a:ext>
            </a:extLst>
          </p:cNvPr>
          <p:cNvSpPr>
            <a:spLocks noGrp="1"/>
          </p:cNvSpPr>
          <p:nvPr>
            <p:ph type="sldNum" sz="quarter" idx="12"/>
          </p:nvPr>
        </p:nvSpPr>
        <p:spPr/>
        <p:txBody>
          <a:bodyPr/>
          <a:lstStyle/>
          <a:p>
            <a:fld id="{8AF865D1-3A6C-5040-9EE0-6AB67BE759E6}" type="slidenum">
              <a:rPr lang="en-US" smtClean="0"/>
              <a:t>14</a:t>
            </a:fld>
            <a:endParaRPr lang="en-US"/>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66875CAA-ACF1-4741-160F-9C3093B95A4E}"/>
              </a:ext>
            </a:extLst>
          </p:cNvPr>
          <p:cNvPicPr>
            <a:picLocks noChangeAspect="1"/>
          </p:cNvPicPr>
          <p:nvPr/>
        </p:nvPicPr>
        <p:blipFill>
          <a:blip r:embed="rId3"/>
          <a:stretch>
            <a:fillRect/>
          </a:stretch>
        </p:blipFill>
        <p:spPr>
          <a:xfrm>
            <a:off x="4163576" y="879198"/>
            <a:ext cx="3928691" cy="4360943"/>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D1CD455C-4BF5-398F-B33D-DFC7DBA4E07C}"/>
              </a:ext>
            </a:extLst>
          </p:cNvPr>
          <p:cNvPicPr>
            <a:picLocks noChangeAspect="1"/>
          </p:cNvPicPr>
          <p:nvPr/>
        </p:nvPicPr>
        <p:blipFill>
          <a:blip r:embed="rId4"/>
          <a:stretch>
            <a:fillRect/>
          </a:stretch>
        </p:blipFill>
        <p:spPr>
          <a:xfrm>
            <a:off x="8229175" y="888803"/>
            <a:ext cx="3962825" cy="4351338"/>
          </a:xfrm>
          <a:prstGeom prst="rect">
            <a:avLst/>
          </a:prstGeom>
        </p:spPr>
      </p:pic>
      <p:pic>
        <p:nvPicPr>
          <p:cNvPr id="13" name="Content Placeholder 12" descr="Graphical user interface, text, application, chat or text message&#10;&#10;Description automatically generated">
            <a:extLst>
              <a:ext uri="{FF2B5EF4-FFF2-40B4-BE49-F238E27FC236}">
                <a16:creationId xmlns:a16="http://schemas.microsoft.com/office/drawing/2014/main" id="{9118494C-E39B-E89F-2514-1E952EFE36FD}"/>
              </a:ext>
            </a:extLst>
          </p:cNvPr>
          <p:cNvPicPr>
            <a:picLocks noGrp="1" noChangeAspect="1"/>
          </p:cNvPicPr>
          <p:nvPr>
            <p:ph idx="1"/>
          </p:nvPr>
        </p:nvPicPr>
        <p:blipFill>
          <a:blip r:embed="rId5"/>
          <a:stretch>
            <a:fillRect/>
          </a:stretch>
        </p:blipFill>
        <p:spPr>
          <a:xfrm>
            <a:off x="97977" y="888803"/>
            <a:ext cx="3928691" cy="4351338"/>
          </a:xfrm>
        </p:spPr>
      </p:pic>
    </p:spTree>
    <p:extLst>
      <p:ext uri="{BB962C8B-B14F-4D97-AF65-F5344CB8AC3E}">
        <p14:creationId xmlns:p14="http://schemas.microsoft.com/office/powerpoint/2010/main" val="90066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0F27C0F-7DCD-D797-ED40-06E2916105C7}"/>
              </a:ext>
            </a:extLst>
          </p:cNvPr>
          <p:cNvPicPr>
            <a:picLocks noGrp="1" noChangeAspect="1"/>
          </p:cNvPicPr>
          <p:nvPr>
            <p:ph idx="1"/>
          </p:nvPr>
        </p:nvPicPr>
        <p:blipFill>
          <a:blip r:embed="rId3"/>
          <a:stretch>
            <a:fillRect/>
          </a:stretch>
        </p:blipFill>
        <p:spPr>
          <a:xfrm>
            <a:off x="0" y="1698675"/>
            <a:ext cx="12184482" cy="2888315"/>
          </a:xfrm>
        </p:spPr>
      </p:pic>
      <p:sp>
        <p:nvSpPr>
          <p:cNvPr id="6" name="Slide Number Placeholder 5">
            <a:extLst>
              <a:ext uri="{FF2B5EF4-FFF2-40B4-BE49-F238E27FC236}">
                <a16:creationId xmlns:a16="http://schemas.microsoft.com/office/drawing/2014/main" id="{56FC3AE3-97D2-B5D7-B5AB-98204F788290}"/>
              </a:ext>
            </a:extLst>
          </p:cNvPr>
          <p:cNvSpPr>
            <a:spLocks noGrp="1"/>
          </p:cNvSpPr>
          <p:nvPr>
            <p:ph type="sldNum" sz="quarter" idx="12"/>
          </p:nvPr>
        </p:nvSpPr>
        <p:spPr/>
        <p:txBody>
          <a:bodyPr/>
          <a:lstStyle/>
          <a:p>
            <a:fld id="{8AF865D1-3A6C-5040-9EE0-6AB67BE759E6}" type="slidenum">
              <a:rPr lang="en-US" smtClean="0"/>
              <a:t>15</a:t>
            </a:fld>
            <a:endParaRPr lang="en-US"/>
          </a:p>
        </p:txBody>
      </p:sp>
      <p:sp>
        <p:nvSpPr>
          <p:cNvPr id="9" name="Rectangle 8">
            <a:extLst>
              <a:ext uri="{FF2B5EF4-FFF2-40B4-BE49-F238E27FC236}">
                <a16:creationId xmlns:a16="http://schemas.microsoft.com/office/drawing/2014/main" id="{DE058C53-FD10-72C9-9C93-E2C8C584558C}"/>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74D579B-7BDB-E7D0-98A6-3CE97E488019}"/>
              </a:ext>
            </a:extLst>
          </p:cNvPr>
          <p:cNvSpPr/>
          <p:nvPr/>
        </p:nvSpPr>
        <p:spPr>
          <a:xfrm>
            <a:off x="0" y="1698675"/>
            <a:ext cx="7230533" cy="30426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921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0F27C0F-7DCD-D797-ED40-06E2916105C7}"/>
              </a:ext>
            </a:extLst>
          </p:cNvPr>
          <p:cNvPicPr>
            <a:picLocks noGrp="1" noChangeAspect="1"/>
          </p:cNvPicPr>
          <p:nvPr>
            <p:ph idx="1"/>
          </p:nvPr>
        </p:nvPicPr>
        <p:blipFill>
          <a:blip r:embed="rId3"/>
          <a:stretch>
            <a:fillRect/>
          </a:stretch>
        </p:blipFill>
        <p:spPr>
          <a:xfrm>
            <a:off x="0" y="1698675"/>
            <a:ext cx="12184482" cy="2888315"/>
          </a:xfrm>
        </p:spPr>
      </p:pic>
      <p:sp>
        <p:nvSpPr>
          <p:cNvPr id="6" name="Slide Number Placeholder 5">
            <a:extLst>
              <a:ext uri="{FF2B5EF4-FFF2-40B4-BE49-F238E27FC236}">
                <a16:creationId xmlns:a16="http://schemas.microsoft.com/office/drawing/2014/main" id="{56FC3AE3-97D2-B5D7-B5AB-98204F788290}"/>
              </a:ext>
            </a:extLst>
          </p:cNvPr>
          <p:cNvSpPr>
            <a:spLocks noGrp="1"/>
          </p:cNvSpPr>
          <p:nvPr>
            <p:ph type="sldNum" sz="quarter" idx="12"/>
          </p:nvPr>
        </p:nvSpPr>
        <p:spPr/>
        <p:txBody>
          <a:bodyPr/>
          <a:lstStyle/>
          <a:p>
            <a:fld id="{8AF865D1-3A6C-5040-9EE0-6AB67BE759E6}" type="slidenum">
              <a:rPr lang="en-US" smtClean="0"/>
              <a:t>16</a:t>
            </a:fld>
            <a:endParaRPr lang="en-US"/>
          </a:p>
        </p:txBody>
      </p:sp>
      <p:sp>
        <p:nvSpPr>
          <p:cNvPr id="9" name="Rectangle 8">
            <a:extLst>
              <a:ext uri="{FF2B5EF4-FFF2-40B4-BE49-F238E27FC236}">
                <a16:creationId xmlns:a16="http://schemas.microsoft.com/office/drawing/2014/main" id="{DE058C53-FD10-72C9-9C93-E2C8C584558C}"/>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74D579B-7BDB-E7D0-98A6-3CE97E488019}"/>
              </a:ext>
            </a:extLst>
          </p:cNvPr>
          <p:cNvSpPr/>
          <p:nvPr/>
        </p:nvSpPr>
        <p:spPr>
          <a:xfrm flipH="1">
            <a:off x="7230533" y="1698675"/>
            <a:ext cx="2726267" cy="30426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094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0F27C0F-7DCD-D797-ED40-06E2916105C7}"/>
              </a:ext>
            </a:extLst>
          </p:cNvPr>
          <p:cNvPicPr>
            <a:picLocks noGrp="1" noChangeAspect="1"/>
          </p:cNvPicPr>
          <p:nvPr>
            <p:ph idx="1"/>
          </p:nvPr>
        </p:nvPicPr>
        <p:blipFill>
          <a:blip r:embed="rId3"/>
          <a:stretch>
            <a:fillRect/>
          </a:stretch>
        </p:blipFill>
        <p:spPr>
          <a:xfrm>
            <a:off x="0" y="1698675"/>
            <a:ext cx="12184482" cy="2888315"/>
          </a:xfrm>
        </p:spPr>
      </p:pic>
      <p:sp>
        <p:nvSpPr>
          <p:cNvPr id="6" name="Slide Number Placeholder 5">
            <a:extLst>
              <a:ext uri="{FF2B5EF4-FFF2-40B4-BE49-F238E27FC236}">
                <a16:creationId xmlns:a16="http://schemas.microsoft.com/office/drawing/2014/main" id="{56FC3AE3-97D2-B5D7-B5AB-98204F788290}"/>
              </a:ext>
            </a:extLst>
          </p:cNvPr>
          <p:cNvSpPr>
            <a:spLocks noGrp="1"/>
          </p:cNvSpPr>
          <p:nvPr>
            <p:ph type="sldNum" sz="quarter" idx="12"/>
          </p:nvPr>
        </p:nvSpPr>
        <p:spPr/>
        <p:txBody>
          <a:bodyPr/>
          <a:lstStyle/>
          <a:p>
            <a:fld id="{8AF865D1-3A6C-5040-9EE0-6AB67BE759E6}" type="slidenum">
              <a:rPr lang="en-US" smtClean="0"/>
              <a:t>17</a:t>
            </a:fld>
            <a:endParaRPr lang="en-US"/>
          </a:p>
        </p:txBody>
      </p:sp>
      <p:sp>
        <p:nvSpPr>
          <p:cNvPr id="9" name="Rectangle 8">
            <a:extLst>
              <a:ext uri="{FF2B5EF4-FFF2-40B4-BE49-F238E27FC236}">
                <a16:creationId xmlns:a16="http://schemas.microsoft.com/office/drawing/2014/main" id="{DE058C53-FD10-72C9-9C93-E2C8C584558C}"/>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F74D579B-7BDB-E7D0-98A6-3CE97E488019}"/>
              </a:ext>
            </a:extLst>
          </p:cNvPr>
          <p:cNvSpPr/>
          <p:nvPr/>
        </p:nvSpPr>
        <p:spPr>
          <a:xfrm>
            <a:off x="9956800" y="1698675"/>
            <a:ext cx="2048933" cy="30426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409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descr="Chart, bar chart&#10;&#10;Description automatically generated">
            <a:extLst>
              <a:ext uri="{FF2B5EF4-FFF2-40B4-BE49-F238E27FC236}">
                <a16:creationId xmlns:a16="http://schemas.microsoft.com/office/drawing/2014/main" id="{1BC45414-7AAE-B633-A97F-A47E4883350E}"/>
              </a:ext>
            </a:extLst>
          </p:cNvPr>
          <p:cNvPicPr>
            <a:picLocks noGrp="1" noChangeAspect="1"/>
          </p:cNvPicPr>
          <p:nvPr>
            <p:ph idx="1"/>
          </p:nvPr>
        </p:nvPicPr>
        <p:blipFill>
          <a:blip r:embed="rId3"/>
          <a:stretch>
            <a:fillRect/>
          </a:stretch>
        </p:blipFill>
        <p:spPr>
          <a:xfrm>
            <a:off x="838200" y="1898631"/>
            <a:ext cx="5027435" cy="3106236"/>
          </a:xfrm>
        </p:spPr>
      </p:pic>
      <p:sp>
        <p:nvSpPr>
          <p:cNvPr id="4" name="Rectangle 3">
            <a:extLst>
              <a:ext uri="{FF2B5EF4-FFF2-40B4-BE49-F238E27FC236}">
                <a16:creationId xmlns:a16="http://schemas.microsoft.com/office/drawing/2014/main" id="{24E1AB54-9DF4-A3A9-62FD-5727270E343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F448DA1-88D7-897B-4561-0CBE8EDAC71C}"/>
              </a:ext>
            </a:extLst>
          </p:cNvPr>
          <p:cNvSpPr>
            <a:spLocks noGrp="1"/>
          </p:cNvSpPr>
          <p:nvPr>
            <p:ph type="sldNum" sz="quarter" idx="12"/>
          </p:nvPr>
        </p:nvSpPr>
        <p:spPr/>
        <p:txBody>
          <a:bodyPr/>
          <a:lstStyle/>
          <a:p>
            <a:fld id="{8AF865D1-3A6C-5040-9EE0-6AB67BE759E6}" type="slidenum">
              <a:rPr lang="en-US" smtClean="0"/>
              <a:t>18</a:t>
            </a:fld>
            <a:endParaRPr lang="en-US"/>
          </a:p>
        </p:txBody>
      </p:sp>
      <p:pic>
        <p:nvPicPr>
          <p:cNvPr id="9" name="Picture 8" descr="Chart, bar chart&#10;&#10;Description automatically generated">
            <a:extLst>
              <a:ext uri="{FF2B5EF4-FFF2-40B4-BE49-F238E27FC236}">
                <a16:creationId xmlns:a16="http://schemas.microsoft.com/office/drawing/2014/main" id="{1AF0CA28-0590-595A-B5BA-90935D87736C}"/>
              </a:ext>
            </a:extLst>
          </p:cNvPr>
          <p:cNvPicPr>
            <a:picLocks noChangeAspect="1"/>
          </p:cNvPicPr>
          <p:nvPr/>
        </p:nvPicPr>
        <p:blipFill>
          <a:blip r:embed="rId4"/>
          <a:stretch>
            <a:fillRect/>
          </a:stretch>
        </p:blipFill>
        <p:spPr>
          <a:xfrm>
            <a:off x="6326365" y="1898631"/>
            <a:ext cx="5027435" cy="3106236"/>
          </a:xfrm>
          <a:prstGeom prst="rect">
            <a:avLst/>
          </a:prstGeom>
        </p:spPr>
      </p:pic>
      <p:sp>
        <p:nvSpPr>
          <p:cNvPr id="16" name="TextBox 15">
            <a:extLst>
              <a:ext uri="{FF2B5EF4-FFF2-40B4-BE49-F238E27FC236}">
                <a16:creationId xmlns:a16="http://schemas.microsoft.com/office/drawing/2014/main" id="{B73E17EF-670C-6A05-3E0C-4029B52BBA05}"/>
              </a:ext>
            </a:extLst>
          </p:cNvPr>
          <p:cNvSpPr txBox="1"/>
          <p:nvPr/>
        </p:nvSpPr>
        <p:spPr>
          <a:xfrm>
            <a:off x="1667216" y="5212809"/>
            <a:ext cx="3369407" cy="646331"/>
          </a:xfrm>
          <a:prstGeom prst="rect">
            <a:avLst/>
          </a:prstGeom>
          <a:noFill/>
        </p:spPr>
        <p:txBody>
          <a:bodyPr wrap="square" rtlCol="0">
            <a:spAutoFit/>
          </a:bodyPr>
          <a:lstStyle/>
          <a:p>
            <a:r>
              <a:rPr lang="en-US" dirty="0">
                <a:effectLst/>
                <a:latin typeface="Avenir Next Condensed" panose="020B0506020202020204" pitchFamily="34" charset="0"/>
              </a:rPr>
              <a:t>Figure: Perceived tweet accuracy rating: mean and standard error</a:t>
            </a:r>
            <a:endParaRPr lang="en-US" dirty="0">
              <a:latin typeface="Avenir Next Condensed" panose="020B0506020202020204" pitchFamily="34" charset="0"/>
            </a:endParaRPr>
          </a:p>
        </p:txBody>
      </p:sp>
      <p:sp>
        <p:nvSpPr>
          <p:cNvPr id="17" name="TextBox 16">
            <a:extLst>
              <a:ext uri="{FF2B5EF4-FFF2-40B4-BE49-F238E27FC236}">
                <a16:creationId xmlns:a16="http://schemas.microsoft.com/office/drawing/2014/main" id="{98727A56-55C6-288C-C4BC-29933C603983}"/>
              </a:ext>
            </a:extLst>
          </p:cNvPr>
          <p:cNvSpPr txBox="1"/>
          <p:nvPr/>
        </p:nvSpPr>
        <p:spPr>
          <a:xfrm>
            <a:off x="7155379" y="5212809"/>
            <a:ext cx="3369407" cy="646331"/>
          </a:xfrm>
          <a:prstGeom prst="rect">
            <a:avLst/>
          </a:prstGeom>
          <a:noFill/>
        </p:spPr>
        <p:txBody>
          <a:bodyPr wrap="square" rtlCol="0">
            <a:spAutoFit/>
          </a:bodyPr>
          <a:lstStyle/>
          <a:p>
            <a:r>
              <a:rPr lang="en-US" dirty="0">
                <a:effectLst/>
                <a:latin typeface="Avenir Next Condensed" panose="020B0506020202020204" pitchFamily="34" charset="0"/>
              </a:rPr>
              <a:t>Figure: % of Participants who selected </a:t>
            </a:r>
          </a:p>
          <a:p>
            <a:r>
              <a:rPr lang="en-US" dirty="0">
                <a:effectLst/>
                <a:latin typeface="Avenir Next Condensed" panose="020B0506020202020204" pitchFamily="34" charset="0"/>
              </a:rPr>
              <a:t>“no engagement” towards the tweet.</a:t>
            </a:r>
            <a:endParaRPr lang="en-US" dirty="0">
              <a:latin typeface="Avenir Next Condensed" panose="020B0506020202020204" pitchFamily="34" charset="0"/>
            </a:endParaRPr>
          </a:p>
        </p:txBody>
      </p:sp>
      <p:sp>
        <p:nvSpPr>
          <p:cNvPr id="18" name="Title 1">
            <a:extLst>
              <a:ext uri="{FF2B5EF4-FFF2-40B4-BE49-F238E27FC236}">
                <a16:creationId xmlns:a16="http://schemas.microsoft.com/office/drawing/2014/main" id="{05EF74FF-89AF-0603-CBCC-01E92FDC1D75}"/>
              </a:ext>
            </a:extLst>
          </p:cNvPr>
          <p:cNvSpPr txBox="1">
            <a:spLocks/>
          </p:cNvSpPr>
          <p:nvPr/>
        </p:nvSpPr>
        <p:spPr>
          <a:xfrm>
            <a:off x="282752" y="239795"/>
            <a:ext cx="7975423" cy="9734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lumMod val="75000"/>
                  </a:schemeClr>
                </a:solidFill>
                <a:latin typeface="Avenir Next Condensed" panose="020B0506020202020204" pitchFamily="34" charset="0"/>
              </a:rPr>
              <a:t>Is it real and where do I go from here…</a:t>
            </a:r>
          </a:p>
        </p:txBody>
      </p:sp>
    </p:spTree>
    <p:extLst>
      <p:ext uri="{BB962C8B-B14F-4D97-AF65-F5344CB8AC3E}">
        <p14:creationId xmlns:p14="http://schemas.microsoft.com/office/powerpoint/2010/main" val="3457724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35E27-DCCB-2DF0-7822-48858C2E902F}"/>
              </a:ext>
            </a:extLst>
          </p:cNvPr>
          <p:cNvSpPr>
            <a:spLocks noGrp="1"/>
          </p:cNvSpPr>
          <p:nvPr>
            <p:ph type="title"/>
          </p:nvPr>
        </p:nvSpPr>
        <p:spPr>
          <a:xfrm>
            <a:off x="309033" y="320675"/>
            <a:ext cx="11573933" cy="1325563"/>
          </a:xfrm>
        </p:spPr>
        <p:txBody>
          <a:bodyPr/>
          <a:lstStyle/>
          <a:p>
            <a:r>
              <a:rPr lang="en-US" dirty="0">
                <a:solidFill>
                  <a:schemeClr val="accent1">
                    <a:lumMod val="75000"/>
                  </a:schemeClr>
                </a:solidFill>
                <a:latin typeface="Avenir Next Condensed" panose="020B0506020202020204" pitchFamily="34" charset="0"/>
              </a:rPr>
              <a:t>What do users have to say about tweet accuracy?</a:t>
            </a:r>
          </a:p>
        </p:txBody>
      </p:sp>
      <p:sp>
        <p:nvSpPr>
          <p:cNvPr id="4" name="Slide Number Placeholder 3">
            <a:extLst>
              <a:ext uri="{FF2B5EF4-FFF2-40B4-BE49-F238E27FC236}">
                <a16:creationId xmlns:a16="http://schemas.microsoft.com/office/drawing/2014/main" id="{654A742D-BD4B-C62B-F282-5B261845B190}"/>
              </a:ext>
            </a:extLst>
          </p:cNvPr>
          <p:cNvSpPr>
            <a:spLocks noGrp="1"/>
          </p:cNvSpPr>
          <p:nvPr>
            <p:ph type="sldNum" sz="quarter" idx="12"/>
          </p:nvPr>
        </p:nvSpPr>
        <p:spPr/>
        <p:txBody>
          <a:bodyPr/>
          <a:lstStyle/>
          <a:p>
            <a:fld id="{8AF865D1-3A6C-5040-9EE0-6AB67BE759E6}" type="slidenum">
              <a:rPr lang="en-US" smtClean="0"/>
              <a:t>19</a:t>
            </a:fld>
            <a:endParaRPr lang="en-US"/>
          </a:p>
        </p:txBody>
      </p:sp>
      <p:sp>
        <p:nvSpPr>
          <p:cNvPr id="5" name="Rectangle 4">
            <a:extLst>
              <a:ext uri="{FF2B5EF4-FFF2-40B4-BE49-F238E27FC236}">
                <a16:creationId xmlns:a16="http://schemas.microsoft.com/office/drawing/2014/main" id="{B3139B87-33CC-82AA-2780-118D9842103D}"/>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69A6A18-010A-2361-4477-4059053CAB34}"/>
              </a:ext>
            </a:extLst>
          </p:cNvPr>
          <p:cNvSpPr txBox="1"/>
          <p:nvPr/>
        </p:nvSpPr>
        <p:spPr>
          <a:xfrm>
            <a:off x="609600" y="2068548"/>
            <a:ext cx="5825067" cy="3046988"/>
          </a:xfrm>
          <a:prstGeom prst="rect">
            <a:avLst/>
          </a:prstGeom>
          <a:noFill/>
        </p:spPr>
        <p:txBody>
          <a:bodyPr wrap="square" rtlCol="0">
            <a:spAutoFit/>
          </a:bodyPr>
          <a:lstStyle/>
          <a:p>
            <a:r>
              <a:rPr lang="en-US" sz="2400" dirty="0"/>
              <a:t>T</a:t>
            </a:r>
            <a:r>
              <a:rPr lang="en-US" sz="2400" b="0" i="0" dirty="0">
                <a:effectLst/>
              </a:rPr>
              <a:t>he perceived tweet accuracy is increased when a profile of authority (organization and deepfake) is presented compared with showing the tweet alone.</a:t>
            </a:r>
          </a:p>
          <a:p>
            <a:endParaRPr lang="en-US" sz="2400" dirty="0"/>
          </a:p>
          <a:p>
            <a:br>
              <a:rPr lang="en-US" sz="2400" dirty="0"/>
            </a:br>
            <a:r>
              <a:rPr lang="en-US" sz="2400" dirty="0"/>
              <a:t>T</a:t>
            </a:r>
            <a:r>
              <a:rPr lang="en-US" sz="2400" b="0" i="0" dirty="0">
                <a:effectLst/>
              </a:rPr>
              <a:t>he perceived accuracy decreases when the presented profile is a simple bot profile.</a:t>
            </a:r>
            <a:endParaRPr lang="en-US" sz="2400" dirty="0"/>
          </a:p>
        </p:txBody>
      </p:sp>
      <p:pic>
        <p:nvPicPr>
          <p:cNvPr id="7" name="Content Placeholder 6" descr="Chart, bar chart&#10;&#10;Description automatically generated">
            <a:extLst>
              <a:ext uri="{FF2B5EF4-FFF2-40B4-BE49-F238E27FC236}">
                <a16:creationId xmlns:a16="http://schemas.microsoft.com/office/drawing/2014/main" id="{3DBDFC85-0A30-35FC-C1DA-2E1F7E0D9CDE}"/>
              </a:ext>
            </a:extLst>
          </p:cNvPr>
          <p:cNvPicPr>
            <a:picLocks noGrp="1" noChangeAspect="1"/>
          </p:cNvPicPr>
          <p:nvPr>
            <p:ph idx="1"/>
          </p:nvPr>
        </p:nvPicPr>
        <p:blipFill>
          <a:blip r:embed="rId3"/>
          <a:stretch>
            <a:fillRect/>
          </a:stretch>
        </p:blipFill>
        <p:spPr>
          <a:xfrm>
            <a:off x="6554965" y="1875882"/>
            <a:ext cx="5027435" cy="3106236"/>
          </a:xfrm>
        </p:spPr>
      </p:pic>
    </p:spTree>
    <p:extLst>
      <p:ext uri="{BB962C8B-B14F-4D97-AF65-F5344CB8AC3E}">
        <p14:creationId xmlns:p14="http://schemas.microsoft.com/office/powerpoint/2010/main" val="1496828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7BB8-BC54-95F7-9BAA-B8056967826D}"/>
              </a:ext>
            </a:extLst>
          </p:cNvPr>
          <p:cNvSpPr>
            <a:spLocks noGrp="1"/>
          </p:cNvSpPr>
          <p:nvPr>
            <p:ph type="title"/>
          </p:nvPr>
        </p:nvSpPr>
        <p:spPr>
          <a:xfrm>
            <a:off x="247650" y="300363"/>
            <a:ext cx="11106150" cy="909312"/>
          </a:xfrm>
        </p:spPr>
        <p:txBody>
          <a:bodyPr/>
          <a:lstStyle/>
          <a:p>
            <a:r>
              <a:rPr lang="en-US" dirty="0">
                <a:solidFill>
                  <a:schemeClr val="accent1">
                    <a:lumMod val="75000"/>
                  </a:schemeClr>
                </a:solidFill>
                <a:latin typeface="Avenir Next Condensed" panose="020B0506020202020204" pitchFamily="34" charset="0"/>
              </a:rPr>
              <a:t>D</a:t>
            </a:r>
            <a:r>
              <a:rPr lang="en-US" dirty="0">
                <a:solidFill>
                  <a:schemeClr val="accent1">
                    <a:lumMod val="75000"/>
                  </a:schemeClr>
                </a:solidFill>
                <a:effectLst/>
                <a:latin typeface="Avenir Next Condensed" panose="020B0506020202020204" pitchFamily="34" charset="0"/>
              </a:rPr>
              <a:t>eepfake profiles are on the rise in social media…</a:t>
            </a:r>
            <a:endParaRPr lang="en-US" dirty="0">
              <a:solidFill>
                <a:schemeClr val="accent1">
                  <a:lumMod val="75000"/>
                </a:schemeClr>
              </a:solidFill>
              <a:latin typeface="Avenir Next Condensed" panose="020B0506020202020204" pitchFamily="34" charset="0"/>
            </a:endParaRPr>
          </a:p>
        </p:txBody>
      </p:sp>
      <p:sp>
        <p:nvSpPr>
          <p:cNvPr id="3" name="Content Placeholder 2">
            <a:extLst>
              <a:ext uri="{FF2B5EF4-FFF2-40B4-BE49-F238E27FC236}">
                <a16:creationId xmlns:a16="http://schemas.microsoft.com/office/drawing/2014/main" id="{C3786239-E7C1-1183-D21B-F3AE3CFA4B14}"/>
              </a:ext>
            </a:extLst>
          </p:cNvPr>
          <p:cNvSpPr>
            <a:spLocks noGrp="1"/>
          </p:cNvSpPr>
          <p:nvPr>
            <p:ph idx="1"/>
          </p:nvPr>
        </p:nvSpPr>
        <p:spPr>
          <a:xfrm>
            <a:off x="838200" y="1825625"/>
            <a:ext cx="5257800" cy="3360738"/>
          </a:xfrm>
        </p:spPr>
        <p:txBody>
          <a:bodyPr/>
          <a:lstStyle/>
          <a:p>
            <a:pPr>
              <a:spcAft>
                <a:spcPts val="2400"/>
              </a:spcAft>
            </a:pPr>
            <a:r>
              <a:rPr lang="en-US" dirty="0">
                <a:solidFill>
                  <a:schemeClr val="bg2">
                    <a:lumMod val="25000"/>
                  </a:schemeClr>
                </a:solidFill>
              </a:rPr>
              <a:t>Social Media has been plagued by disinformation campaigns </a:t>
            </a:r>
          </a:p>
          <a:p>
            <a:pPr>
              <a:spcAft>
                <a:spcPts val="2400"/>
              </a:spcAft>
            </a:pPr>
            <a:r>
              <a:rPr lang="en-US" dirty="0">
                <a:solidFill>
                  <a:schemeClr val="bg2">
                    <a:lumMod val="25000"/>
                  </a:schemeClr>
                </a:solidFill>
              </a:rPr>
              <a:t>Most of these “fake” profiles have been easy to spot</a:t>
            </a:r>
          </a:p>
          <a:p>
            <a:pPr>
              <a:spcAft>
                <a:spcPts val="2400"/>
              </a:spcAft>
            </a:pPr>
            <a:r>
              <a:rPr lang="en-US" dirty="0">
                <a:solidFill>
                  <a:schemeClr val="bg2">
                    <a:lumMod val="25000"/>
                  </a:schemeClr>
                </a:solidFill>
              </a:rPr>
              <a:t>Research shows, that’s not the case anymore</a:t>
            </a:r>
          </a:p>
        </p:txBody>
      </p:sp>
      <p:sp>
        <p:nvSpPr>
          <p:cNvPr id="5" name="Rectangle 4">
            <a:extLst>
              <a:ext uri="{FF2B5EF4-FFF2-40B4-BE49-F238E27FC236}">
                <a16:creationId xmlns:a16="http://schemas.microsoft.com/office/drawing/2014/main" id="{F3CA50C9-7174-BA2D-4BF4-A9A2A56A1A0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5D67F8-56BA-6468-336B-74661DFBE0A8}"/>
              </a:ext>
            </a:extLst>
          </p:cNvPr>
          <p:cNvSpPr>
            <a:spLocks noGrp="1"/>
          </p:cNvSpPr>
          <p:nvPr>
            <p:ph type="sldNum" sz="quarter" idx="12"/>
          </p:nvPr>
        </p:nvSpPr>
        <p:spPr/>
        <p:txBody>
          <a:bodyPr/>
          <a:lstStyle/>
          <a:p>
            <a:fld id="{8AF865D1-3A6C-5040-9EE0-6AB67BE759E6}" type="slidenum">
              <a:rPr lang="en-US" smtClean="0"/>
              <a:t>2</a:t>
            </a:fld>
            <a:endParaRPr lang="en-US" dirty="0"/>
          </a:p>
        </p:txBody>
      </p:sp>
    </p:spTree>
    <p:extLst>
      <p:ext uri="{BB962C8B-B14F-4D97-AF65-F5344CB8AC3E}">
        <p14:creationId xmlns:p14="http://schemas.microsoft.com/office/powerpoint/2010/main" val="1534365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29EC-47AA-6D8C-4CD3-6359966A1FA6}"/>
              </a:ext>
            </a:extLst>
          </p:cNvPr>
          <p:cNvSpPr>
            <a:spLocks noGrp="1"/>
          </p:cNvSpPr>
          <p:nvPr>
            <p:ph type="title"/>
          </p:nvPr>
        </p:nvSpPr>
        <p:spPr>
          <a:xfrm>
            <a:off x="296333" y="364044"/>
            <a:ext cx="10515600" cy="1325563"/>
          </a:xfrm>
        </p:spPr>
        <p:txBody>
          <a:bodyPr/>
          <a:lstStyle/>
          <a:p>
            <a:r>
              <a:rPr lang="en-US" dirty="0">
                <a:solidFill>
                  <a:schemeClr val="accent1">
                    <a:lumMod val="75000"/>
                  </a:schemeClr>
                </a:solidFill>
                <a:effectLst/>
                <a:latin typeface="Avenir Next Condensed" panose="020B0506020202020204" pitchFamily="34" charset="0"/>
              </a:rPr>
              <a:t>Why do </a:t>
            </a:r>
            <a:r>
              <a:rPr lang="en-US" dirty="0">
                <a:solidFill>
                  <a:schemeClr val="accent1">
                    <a:lumMod val="75000"/>
                  </a:schemeClr>
                </a:solidFill>
                <a:latin typeface="Avenir Next Condensed" panose="020B0506020202020204" pitchFamily="34" charset="0"/>
              </a:rPr>
              <a:t>u</a:t>
            </a:r>
            <a:r>
              <a:rPr lang="en-US" dirty="0">
                <a:solidFill>
                  <a:schemeClr val="accent1">
                    <a:lumMod val="75000"/>
                  </a:schemeClr>
                </a:solidFill>
                <a:effectLst/>
                <a:latin typeface="Avenir Next Condensed" panose="020B0506020202020204" pitchFamily="34" charset="0"/>
              </a:rPr>
              <a:t>sers </a:t>
            </a:r>
            <a:r>
              <a:rPr lang="en-US" dirty="0">
                <a:solidFill>
                  <a:schemeClr val="accent1">
                    <a:lumMod val="75000"/>
                  </a:schemeClr>
                </a:solidFill>
                <a:latin typeface="Avenir Next Condensed" panose="020B0506020202020204" pitchFamily="34" charset="0"/>
              </a:rPr>
              <a:t>e</a:t>
            </a:r>
            <a:r>
              <a:rPr lang="en-US" dirty="0">
                <a:solidFill>
                  <a:schemeClr val="accent1">
                    <a:lumMod val="75000"/>
                  </a:schemeClr>
                </a:solidFill>
                <a:effectLst/>
                <a:latin typeface="Avenir Next Condensed" panose="020B0506020202020204" pitchFamily="34" charset="0"/>
              </a:rPr>
              <a:t>ngage </a:t>
            </a:r>
            <a:r>
              <a:rPr lang="en-US" dirty="0">
                <a:solidFill>
                  <a:schemeClr val="accent1">
                    <a:lumMod val="75000"/>
                  </a:schemeClr>
                </a:solidFill>
                <a:latin typeface="Avenir Next Condensed" panose="020B0506020202020204" pitchFamily="34" charset="0"/>
              </a:rPr>
              <a:t>i</a:t>
            </a:r>
            <a:r>
              <a:rPr lang="en-US" dirty="0">
                <a:solidFill>
                  <a:schemeClr val="accent1">
                    <a:lumMod val="75000"/>
                  </a:schemeClr>
                </a:solidFill>
                <a:effectLst/>
                <a:latin typeface="Avenir Next Condensed" panose="020B0506020202020204" pitchFamily="34" charset="0"/>
              </a:rPr>
              <a:t>naccurate </a:t>
            </a:r>
            <a:r>
              <a:rPr lang="en-US" dirty="0">
                <a:solidFill>
                  <a:schemeClr val="accent1">
                    <a:lumMod val="75000"/>
                  </a:schemeClr>
                </a:solidFill>
                <a:latin typeface="Avenir Next Condensed" panose="020B0506020202020204" pitchFamily="34" charset="0"/>
              </a:rPr>
              <a:t>t</a:t>
            </a:r>
            <a:r>
              <a:rPr lang="en-US" dirty="0">
                <a:solidFill>
                  <a:schemeClr val="accent1">
                    <a:lumMod val="75000"/>
                  </a:schemeClr>
                </a:solidFill>
                <a:effectLst/>
                <a:latin typeface="Avenir Next Condensed" panose="020B0506020202020204" pitchFamily="34" charset="0"/>
              </a:rPr>
              <a:t>weets?</a:t>
            </a:r>
            <a:endParaRPr lang="en-US" dirty="0">
              <a:solidFill>
                <a:schemeClr val="accent1">
                  <a:lumMod val="75000"/>
                </a:schemeClr>
              </a:solidFill>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E4FCB152-76B8-6531-B7EC-64A1FCC11C44}"/>
              </a:ext>
            </a:extLst>
          </p:cNvPr>
          <p:cNvSpPr>
            <a:spLocks noGrp="1"/>
          </p:cNvSpPr>
          <p:nvPr>
            <p:ph type="sldNum" sz="quarter" idx="12"/>
          </p:nvPr>
        </p:nvSpPr>
        <p:spPr/>
        <p:txBody>
          <a:bodyPr/>
          <a:lstStyle/>
          <a:p>
            <a:fld id="{8AF865D1-3A6C-5040-9EE0-6AB67BE759E6}" type="slidenum">
              <a:rPr lang="en-US" smtClean="0"/>
              <a:t>20</a:t>
            </a:fld>
            <a:endParaRPr lang="en-US"/>
          </a:p>
        </p:txBody>
      </p:sp>
      <p:sp>
        <p:nvSpPr>
          <p:cNvPr id="5" name="Rectangle 4">
            <a:extLst>
              <a:ext uri="{FF2B5EF4-FFF2-40B4-BE49-F238E27FC236}">
                <a16:creationId xmlns:a16="http://schemas.microsoft.com/office/drawing/2014/main" id="{537CFEE0-F34C-6131-93D1-67A82646A00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C76394A-D8C4-D042-0593-925912C51C2B}"/>
              </a:ext>
            </a:extLst>
          </p:cNvPr>
          <p:cNvSpPr txBox="1"/>
          <p:nvPr/>
        </p:nvSpPr>
        <p:spPr>
          <a:xfrm>
            <a:off x="745066" y="1783008"/>
            <a:ext cx="5537200" cy="2923877"/>
          </a:xfrm>
          <a:prstGeom prst="rect">
            <a:avLst/>
          </a:prstGeom>
          <a:noFill/>
        </p:spPr>
        <p:txBody>
          <a:bodyPr wrap="square" rtlCol="0">
            <a:spAutoFit/>
          </a:bodyPr>
          <a:lstStyle/>
          <a:p>
            <a:r>
              <a:rPr lang="en-US" sz="2300" dirty="0"/>
              <a:t>T</a:t>
            </a:r>
            <a:r>
              <a:rPr lang="en-US" sz="2300" b="0" i="0" dirty="0">
                <a:effectLst/>
              </a:rPr>
              <a:t>he engagement of tweet increases when a profile of authority (organization and deepfake) is presented, vs showing the tweet alone.</a:t>
            </a:r>
          </a:p>
          <a:p>
            <a:endParaRPr lang="en-US" sz="2300" dirty="0"/>
          </a:p>
          <a:p>
            <a:br>
              <a:rPr lang="en-US" sz="2300" dirty="0"/>
            </a:br>
            <a:r>
              <a:rPr lang="en-US" sz="2300" dirty="0"/>
              <a:t>E</a:t>
            </a:r>
            <a:r>
              <a:rPr lang="en-US" sz="2300" b="0" i="0" dirty="0">
                <a:effectLst/>
              </a:rPr>
              <a:t>ngagement decreases when the presented profile is a simple bot profile</a:t>
            </a:r>
            <a:endParaRPr lang="en-US" sz="2300" dirty="0"/>
          </a:p>
        </p:txBody>
      </p:sp>
      <p:sp>
        <p:nvSpPr>
          <p:cNvPr id="7" name="TextBox 6">
            <a:extLst>
              <a:ext uri="{FF2B5EF4-FFF2-40B4-BE49-F238E27FC236}">
                <a16:creationId xmlns:a16="http://schemas.microsoft.com/office/drawing/2014/main" id="{2D82E535-3B0D-A78B-889A-6ABC981464C1}"/>
              </a:ext>
            </a:extLst>
          </p:cNvPr>
          <p:cNvSpPr txBox="1"/>
          <p:nvPr/>
        </p:nvSpPr>
        <p:spPr>
          <a:xfrm>
            <a:off x="7412266" y="1705748"/>
            <a:ext cx="2749471" cy="369332"/>
          </a:xfrm>
          <a:prstGeom prst="rect">
            <a:avLst/>
          </a:prstGeom>
          <a:noFill/>
        </p:spPr>
        <p:txBody>
          <a:bodyPr wrap="none" rtlCol="0">
            <a:spAutoFit/>
          </a:bodyPr>
          <a:lstStyle/>
          <a:p>
            <a:r>
              <a:rPr lang="en-US" b="1" i="0" dirty="0">
                <a:effectLst/>
                <a:latin typeface="Arial" panose="020B0604020202020204" pitchFamily="34" charset="0"/>
              </a:rPr>
              <a:t>Seek more information.</a:t>
            </a:r>
            <a:endParaRPr lang="en-US" b="1" dirty="0"/>
          </a:p>
        </p:txBody>
      </p:sp>
      <p:sp>
        <p:nvSpPr>
          <p:cNvPr id="8" name="TextBox 7">
            <a:extLst>
              <a:ext uri="{FF2B5EF4-FFF2-40B4-BE49-F238E27FC236}">
                <a16:creationId xmlns:a16="http://schemas.microsoft.com/office/drawing/2014/main" id="{8BED7CD7-99CD-D161-BB5B-22AECC25C30A}"/>
              </a:ext>
            </a:extLst>
          </p:cNvPr>
          <p:cNvSpPr txBox="1"/>
          <p:nvPr/>
        </p:nvSpPr>
        <p:spPr>
          <a:xfrm>
            <a:off x="7412266" y="3664580"/>
            <a:ext cx="2634054" cy="369332"/>
          </a:xfrm>
          <a:prstGeom prst="rect">
            <a:avLst/>
          </a:prstGeom>
          <a:noFill/>
        </p:spPr>
        <p:txBody>
          <a:bodyPr wrap="none" rtlCol="0">
            <a:spAutoFit/>
          </a:bodyPr>
          <a:lstStyle/>
          <a:p>
            <a:r>
              <a:rPr lang="en-US" b="1" i="0" dirty="0">
                <a:effectLst/>
                <a:latin typeface="Arial" panose="020B0604020202020204" pitchFamily="34" charset="0"/>
              </a:rPr>
              <a:t>Refute disinformation.</a:t>
            </a:r>
            <a:endParaRPr lang="en-US" b="1" dirty="0"/>
          </a:p>
        </p:txBody>
      </p:sp>
      <p:pic>
        <p:nvPicPr>
          <p:cNvPr id="10" name="Picture 9">
            <a:extLst>
              <a:ext uri="{FF2B5EF4-FFF2-40B4-BE49-F238E27FC236}">
                <a16:creationId xmlns:a16="http://schemas.microsoft.com/office/drawing/2014/main" id="{414A777D-46FB-4065-CB9E-3B8B47BF5A70}"/>
              </a:ext>
            </a:extLst>
          </p:cNvPr>
          <p:cNvPicPr>
            <a:picLocks noChangeAspect="1"/>
          </p:cNvPicPr>
          <p:nvPr/>
        </p:nvPicPr>
        <p:blipFill rotWithShape="1">
          <a:blip r:embed="rId3"/>
          <a:srcRect t="13617"/>
          <a:stretch/>
        </p:blipFill>
        <p:spPr>
          <a:xfrm>
            <a:off x="1506004" y="5379858"/>
            <a:ext cx="8610600" cy="604423"/>
          </a:xfrm>
          <a:prstGeom prst="rect">
            <a:avLst/>
          </a:prstGeom>
        </p:spPr>
      </p:pic>
      <p:sp>
        <p:nvSpPr>
          <p:cNvPr id="11" name="TextBox 10">
            <a:extLst>
              <a:ext uri="{FF2B5EF4-FFF2-40B4-BE49-F238E27FC236}">
                <a16:creationId xmlns:a16="http://schemas.microsoft.com/office/drawing/2014/main" id="{7CC7E2D5-B997-1730-732E-C74DDBFF96A8}"/>
              </a:ext>
            </a:extLst>
          </p:cNvPr>
          <p:cNvSpPr txBox="1"/>
          <p:nvPr/>
        </p:nvSpPr>
        <p:spPr>
          <a:xfrm>
            <a:off x="7412266" y="2120008"/>
            <a:ext cx="4402666" cy="1200329"/>
          </a:xfrm>
          <a:prstGeom prst="rect">
            <a:avLst/>
          </a:prstGeom>
          <a:noFill/>
        </p:spPr>
        <p:txBody>
          <a:bodyPr wrap="square" rtlCol="0">
            <a:spAutoFit/>
          </a:bodyPr>
          <a:lstStyle/>
          <a:p>
            <a:r>
              <a:rPr lang="en-US" b="0" i="1" dirty="0">
                <a:effectLst/>
                <a:latin typeface="Arial" panose="020B0604020202020204" pitchFamily="34" charset="0"/>
              </a:rPr>
              <a:t>“I have liked some of the tweets I thought were inaccurate to ‘save them’ and go back to the tweet after doing my own</a:t>
            </a:r>
            <a:br>
              <a:rPr lang="en-US" i="1" dirty="0"/>
            </a:br>
            <a:r>
              <a:rPr lang="en-US" b="0" i="1" dirty="0">
                <a:effectLst/>
                <a:latin typeface="Arial" panose="020B0604020202020204" pitchFamily="34" charset="0"/>
              </a:rPr>
              <a:t>research/fact-checking.”</a:t>
            </a:r>
            <a:endParaRPr lang="en-US" i="1" dirty="0"/>
          </a:p>
        </p:txBody>
      </p:sp>
      <p:sp>
        <p:nvSpPr>
          <p:cNvPr id="12" name="TextBox 11">
            <a:extLst>
              <a:ext uri="{FF2B5EF4-FFF2-40B4-BE49-F238E27FC236}">
                <a16:creationId xmlns:a16="http://schemas.microsoft.com/office/drawing/2014/main" id="{F2D41681-B35F-F727-E22C-90DFA232FD13}"/>
              </a:ext>
            </a:extLst>
          </p:cNvPr>
          <p:cNvSpPr txBox="1"/>
          <p:nvPr/>
        </p:nvSpPr>
        <p:spPr>
          <a:xfrm>
            <a:off x="7412266" y="4162248"/>
            <a:ext cx="4402666" cy="923330"/>
          </a:xfrm>
          <a:prstGeom prst="rect">
            <a:avLst/>
          </a:prstGeom>
          <a:noFill/>
        </p:spPr>
        <p:txBody>
          <a:bodyPr wrap="square" rtlCol="0">
            <a:spAutoFit/>
          </a:bodyPr>
          <a:lstStyle/>
          <a:p>
            <a:r>
              <a:rPr lang="en-US" b="0" i="1" dirty="0">
                <a:effectLst/>
                <a:latin typeface="Arial" panose="020B0604020202020204" pitchFamily="34" charset="0"/>
              </a:rPr>
              <a:t>“Sometimes you need to speak some sense into people when they are incredibly wrong”</a:t>
            </a:r>
            <a:endParaRPr lang="en-US" i="1" dirty="0"/>
          </a:p>
        </p:txBody>
      </p:sp>
    </p:spTree>
    <p:extLst>
      <p:ext uri="{BB962C8B-B14F-4D97-AF65-F5344CB8AC3E}">
        <p14:creationId xmlns:p14="http://schemas.microsoft.com/office/powerpoint/2010/main" val="1638868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B757-2E0F-409F-2D28-FF346B7C6AD1}"/>
              </a:ext>
            </a:extLst>
          </p:cNvPr>
          <p:cNvSpPr>
            <a:spLocks noGrp="1"/>
          </p:cNvSpPr>
          <p:nvPr>
            <p:ph type="title"/>
          </p:nvPr>
        </p:nvSpPr>
        <p:spPr>
          <a:xfrm>
            <a:off x="252413" y="262302"/>
            <a:ext cx="9636654" cy="923562"/>
          </a:xfrm>
        </p:spPr>
        <p:txBody>
          <a:bodyPr>
            <a:normAutofit/>
          </a:bodyPr>
          <a:lstStyle/>
          <a:p>
            <a:r>
              <a:rPr lang="en-US" dirty="0">
                <a:solidFill>
                  <a:schemeClr val="accent1">
                    <a:lumMod val="75000"/>
                  </a:schemeClr>
                </a:solidFill>
                <a:effectLst/>
                <a:latin typeface="Avenir Next Condensed" panose="020B0506020202020204" pitchFamily="34" charset="0"/>
              </a:rPr>
              <a:t>Which profile is the most </a:t>
            </a:r>
            <a:r>
              <a:rPr lang="en-US" dirty="0">
                <a:solidFill>
                  <a:schemeClr val="accent1">
                    <a:lumMod val="75000"/>
                  </a:schemeClr>
                </a:solidFill>
                <a:latin typeface="Avenir Next Condensed" panose="020B0506020202020204" pitchFamily="34" charset="0"/>
              </a:rPr>
              <a:t>c</a:t>
            </a:r>
            <a:r>
              <a:rPr lang="en-US" dirty="0">
                <a:solidFill>
                  <a:schemeClr val="accent1">
                    <a:lumMod val="75000"/>
                  </a:schemeClr>
                </a:solidFill>
                <a:effectLst/>
                <a:latin typeface="Avenir Next Condensed" panose="020B0506020202020204" pitchFamily="34" charset="0"/>
              </a:rPr>
              <a:t>onvincing to viewers?</a:t>
            </a:r>
            <a:endParaRPr lang="en-US" dirty="0">
              <a:solidFill>
                <a:schemeClr val="accent1">
                  <a:lumMod val="75000"/>
                </a:schemeClr>
              </a:solidFill>
              <a:latin typeface="Avenir Next Condensed" panose="020B0506020202020204" pitchFamily="34" charset="0"/>
            </a:endParaRPr>
          </a:p>
        </p:txBody>
      </p:sp>
      <p:sp>
        <p:nvSpPr>
          <p:cNvPr id="4" name="Rectangle 3">
            <a:extLst>
              <a:ext uri="{FF2B5EF4-FFF2-40B4-BE49-F238E27FC236}">
                <a16:creationId xmlns:a16="http://schemas.microsoft.com/office/drawing/2014/main" id="{B53FA35A-5718-33D9-CE23-B374B8D173BA}"/>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97ABA87-635E-42C7-7155-EC246FE80612}"/>
              </a:ext>
            </a:extLst>
          </p:cNvPr>
          <p:cNvSpPr>
            <a:spLocks noGrp="1"/>
          </p:cNvSpPr>
          <p:nvPr>
            <p:ph type="sldNum" sz="quarter" idx="12"/>
          </p:nvPr>
        </p:nvSpPr>
        <p:spPr/>
        <p:txBody>
          <a:bodyPr/>
          <a:lstStyle/>
          <a:p>
            <a:fld id="{8AF865D1-3A6C-5040-9EE0-6AB67BE759E6}" type="slidenum">
              <a:rPr lang="en-US" smtClean="0"/>
              <a:t>21</a:t>
            </a:fld>
            <a:endParaRPr lang="en-US"/>
          </a:p>
        </p:txBody>
      </p:sp>
      <p:pic>
        <p:nvPicPr>
          <p:cNvPr id="6" name="Picture 5" descr="Chart, bar chart&#10;&#10;Description automatically generated">
            <a:extLst>
              <a:ext uri="{FF2B5EF4-FFF2-40B4-BE49-F238E27FC236}">
                <a16:creationId xmlns:a16="http://schemas.microsoft.com/office/drawing/2014/main" id="{A43E757C-516D-211A-643C-58C6DE302BD1}"/>
              </a:ext>
            </a:extLst>
          </p:cNvPr>
          <p:cNvPicPr>
            <a:picLocks noChangeAspect="1"/>
          </p:cNvPicPr>
          <p:nvPr/>
        </p:nvPicPr>
        <p:blipFill>
          <a:blip r:embed="rId3"/>
          <a:stretch>
            <a:fillRect/>
          </a:stretch>
        </p:blipFill>
        <p:spPr>
          <a:xfrm>
            <a:off x="988525" y="2210789"/>
            <a:ext cx="5107475" cy="315569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BDEF17D5-F0C7-4BB3-E435-48F349392D05}"/>
              </a:ext>
            </a:extLst>
          </p:cNvPr>
          <p:cNvPicPr>
            <a:picLocks noChangeAspect="1"/>
          </p:cNvPicPr>
          <p:nvPr/>
        </p:nvPicPr>
        <p:blipFill>
          <a:blip r:embed="rId4"/>
          <a:stretch>
            <a:fillRect/>
          </a:stretch>
        </p:blipFill>
        <p:spPr>
          <a:xfrm>
            <a:off x="6897687" y="1142516"/>
            <a:ext cx="3821113" cy="4796088"/>
          </a:xfrm>
          <a:prstGeom prst="rect">
            <a:avLst/>
          </a:prstGeom>
        </p:spPr>
      </p:pic>
    </p:spTree>
    <p:extLst>
      <p:ext uri="{BB962C8B-B14F-4D97-AF65-F5344CB8AC3E}">
        <p14:creationId xmlns:p14="http://schemas.microsoft.com/office/powerpoint/2010/main" val="17690693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29EC-47AA-6D8C-4CD3-6359966A1FA6}"/>
              </a:ext>
            </a:extLst>
          </p:cNvPr>
          <p:cNvSpPr>
            <a:spLocks noGrp="1"/>
          </p:cNvSpPr>
          <p:nvPr>
            <p:ph type="title"/>
          </p:nvPr>
        </p:nvSpPr>
        <p:spPr>
          <a:xfrm>
            <a:off x="279400" y="410103"/>
            <a:ext cx="6714067" cy="1325563"/>
          </a:xfrm>
        </p:spPr>
        <p:txBody>
          <a:bodyPr/>
          <a:lstStyle/>
          <a:p>
            <a:r>
              <a:rPr lang="en-US" dirty="0">
                <a:solidFill>
                  <a:schemeClr val="accent1">
                    <a:lumMod val="75000"/>
                  </a:schemeClr>
                </a:solidFill>
                <a:effectLst/>
                <a:latin typeface="Avenir Next Condensed" panose="020B0506020202020204" pitchFamily="34" charset="0"/>
              </a:rPr>
              <a:t>What makes a profile authentic?</a:t>
            </a:r>
            <a:endParaRPr lang="en-US" dirty="0">
              <a:solidFill>
                <a:schemeClr val="accent1">
                  <a:lumMod val="75000"/>
                </a:schemeClr>
              </a:solidFill>
              <a:latin typeface="Avenir Next Condensed" panose="020B0506020202020204" pitchFamily="34" charset="0"/>
            </a:endParaRPr>
          </a:p>
        </p:txBody>
      </p:sp>
      <p:pic>
        <p:nvPicPr>
          <p:cNvPr id="7" name="Content Placeholder 6" descr="Table&#10;&#10;Description automatically generated">
            <a:extLst>
              <a:ext uri="{FF2B5EF4-FFF2-40B4-BE49-F238E27FC236}">
                <a16:creationId xmlns:a16="http://schemas.microsoft.com/office/drawing/2014/main" id="{620BFBD1-8C32-E0B2-9094-43CD7E5A10AB}"/>
              </a:ext>
            </a:extLst>
          </p:cNvPr>
          <p:cNvPicPr>
            <a:picLocks noGrp="1" noChangeAspect="1"/>
          </p:cNvPicPr>
          <p:nvPr>
            <p:ph idx="1"/>
          </p:nvPr>
        </p:nvPicPr>
        <p:blipFill>
          <a:blip r:embed="rId3"/>
          <a:stretch>
            <a:fillRect/>
          </a:stretch>
        </p:blipFill>
        <p:spPr>
          <a:xfrm>
            <a:off x="279400" y="1915053"/>
            <a:ext cx="11715734" cy="3119951"/>
          </a:xfrm>
        </p:spPr>
      </p:pic>
      <p:sp>
        <p:nvSpPr>
          <p:cNvPr id="4" name="Slide Number Placeholder 3">
            <a:extLst>
              <a:ext uri="{FF2B5EF4-FFF2-40B4-BE49-F238E27FC236}">
                <a16:creationId xmlns:a16="http://schemas.microsoft.com/office/drawing/2014/main" id="{E4FCB152-76B8-6531-B7EC-64A1FCC11C44}"/>
              </a:ext>
            </a:extLst>
          </p:cNvPr>
          <p:cNvSpPr>
            <a:spLocks noGrp="1"/>
          </p:cNvSpPr>
          <p:nvPr>
            <p:ph type="sldNum" sz="quarter" idx="12"/>
          </p:nvPr>
        </p:nvSpPr>
        <p:spPr/>
        <p:txBody>
          <a:bodyPr/>
          <a:lstStyle/>
          <a:p>
            <a:fld id="{8AF865D1-3A6C-5040-9EE0-6AB67BE759E6}" type="slidenum">
              <a:rPr lang="en-US" smtClean="0"/>
              <a:t>22</a:t>
            </a:fld>
            <a:endParaRPr lang="en-US"/>
          </a:p>
        </p:txBody>
      </p:sp>
      <p:sp>
        <p:nvSpPr>
          <p:cNvPr id="5" name="Rectangle 4">
            <a:extLst>
              <a:ext uri="{FF2B5EF4-FFF2-40B4-BE49-F238E27FC236}">
                <a16:creationId xmlns:a16="http://schemas.microsoft.com/office/drawing/2014/main" id="{537CFEE0-F34C-6131-93D1-67A82646A00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27274EA-E698-EDB4-3492-063581D57BA0}"/>
              </a:ext>
            </a:extLst>
          </p:cNvPr>
          <p:cNvSpPr txBox="1"/>
          <p:nvPr/>
        </p:nvSpPr>
        <p:spPr>
          <a:xfrm>
            <a:off x="490000" y="5187022"/>
            <a:ext cx="11294534" cy="646331"/>
          </a:xfrm>
          <a:prstGeom prst="rect">
            <a:avLst/>
          </a:prstGeom>
          <a:noFill/>
        </p:spPr>
        <p:txBody>
          <a:bodyPr wrap="square" rtlCol="0">
            <a:spAutoFit/>
          </a:bodyPr>
          <a:lstStyle/>
          <a:p>
            <a:r>
              <a:rPr lang="en-US" b="0" i="0" dirty="0">
                <a:effectLst/>
                <a:latin typeface="Avenir Next Condensed" panose="020B0506020202020204" pitchFamily="34" charset="0"/>
              </a:rPr>
              <a:t>Table: The Most Influential Profile Feature—We ask participants to select profile features that influence the information accuracy rating. The total numbers across the three conditions are different because participants can select multiple features per profile.</a:t>
            </a:r>
            <a:endParaRPr lang="en-US" dirty="0">
              <a:latin typeface="Avenir Next Condensed" panose="020B0506020202020204" pitchFamily="34" charset="0"/>
            </a:endParaRPr>
          </a:p>
        </p:txBody>
      </p:sp>
      <p:sp>
        <p:nvSpPr>
          <p:cNvPr id="6" name="Rectangle 5">
            <a:extLst>
              <a:ext uri="{FF2B5EF4-FFF2-40B4-BE49-F238E27FC236}">
                <a16:creationId xmlns:a16="http://schemas.microsoft.com/office/drawing/2014/main" id="{DC386E33-9CE4-C5D8-FA1F-222950503A4A}"/>
              </a:ext>
            </a:extLst>
          </p:cNvPr>
          <p:cNvSpPr/>
          <p:nvPr/>
        </p:nvSpPr>
        <p:spPr>
          <a:xfrm>
            <a:off x="490000" y="2624667"/>
            <a:ext cx="11160133"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358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E29EC-47AA-6D8C-4CD3-6359966A1FA6}"/>
              </a:ext>
            </a:extLst>
          </p:cNvPr>
          <p:cNvSpPr>
            <a:spLocks noGrp="1"/>
          </p:cNvSpPr>
          <p:nvPr>
            <p:ph type="title"/>
          </p:nvPr>
        </p:nvSpPr>
        <p:spPr>
          <a:xfrm>
            <a:off x="279400" y="410103"/>
            <a:ext cx="6714067" cy="1325563"/>
          </a:xfrm>
        </p:spPr>
        <p:txBody>
          <a:bodyPr/>
          <a:lstStyle/>
          <a:p>
            <a:r>
              <a:rPr lang="en-US" dirty="0">
                <a:solidFill>
                  <a:schemeClr val="accent1">
                    <a:lumMod val="75000"/>
                  </a:schemeClr>
                </a:solidFill>
                <a:effectLst/>
                <a:latin typeface="Avenir Next Condensed" panose="020B0506020202020204" pitchFamily="34" charset="0"/>
              </a:rPr>
              <a:t>What makes a profile authentic?</a:t>
            </a:r>
            <a:endParaRPr lang="en-US" dirty="0">
              <a:solidFill>
                <a:schemeClr val="accent1">
                  <a:lumMod val="75000"/>
                </a:schemeClr>
              </a:solidFill>
              <a:latin typeface="Avenir Next Condensed" panose="020B0506020202020204" pitchFamily="34" charset="0"/>
            </a:endParaRPr>
          </a:p>
        </p:txBody>
      </p:sp>
      <p:pic>
        <p:nvPicPr>
          <p:cNvPr id="7" name="Content Placeholder 6" descr="Table&#10;&#10;Description automatically generated">
            <a:extLst>
              <a:ext uri="{FF2B5EF4-FFF2-40B4-BE49-F238E27FC236}">
                <a16:creationId xmlns:a16="http://schemas.microsoft.com/office/drawing/2014/main" id="{620BFBD1-8C32-E0B2-9094-43CD7E5A10AB}"/>
              </a:ext>
            </a:extLst>
          </p:cNvPr>
          <p:cNvPicPr>
            <a:picLocks noGrp="1" noChangeAspect="1"/>
          </p:cNvPicPr>
          <p:nvPr>
            <p:ph idx="1"/>
          </p:nvPr>
        </p:nvPicPr>
        <p:blipFill>
          <a:blip r:embed="rId3"/>
          <a:stretch>
            <a:fillRect/>
          </a:stretch>
        </p:blipFill>
        <p:spPr>
          <a:xfrm>
            <a:off x="279400" y="1915053"/>
            <a:ext cx="11715734" cy="3119951"/>
          </a:xfrm>
        </p:spPr>
      </p:pic>
      <p:sp>
        <p:nvSpPr>
          <p:cNvPr id="4" name="Slide Number Placeholder 3">
            <a:extLst>
              <a:ext uri="{FF2B5EF4-FFF2-40B4-BE49-F238E27FC236}">
                <a16:creationId xmlns:a16="http://schemas.microsoft.com/office/drawing/2014/main" id="{E4FCB152-76B8-6531-B7EC-64A1FCC11C44}"/>
              </a:ext>
            </a:extLst>
          </p:cNvPr>
          <p:cNvSpPr>
            <a:spLocks noGrp="1"/>
          </p:cNvSpPr>
          <p:nvPr>
            <p:ph type="sldNum" sz="quarter" idx="12"/>
          </p:nvPr>
        </p:nvSpPr>
        <p:spPr/>
        <p:txBody>
          <a:bodyPr/>
          <a:lstStyle/>
          <a:p>
            <a:fld id="{8AF865D1-3A6C-5040-9EE0-6AB67BE759E6}" type="slidenum">
              <a:rPr lang="en-US" smtClean="0"/>
              <a:t>23</a:t>
            </a:fld>
            <a:endParaRPr lang="en-US"/>
          </a:p>
        </p:txBody>
      </p:sp>
      <p:sp>
        <p:nvSpPr>
          <p:cNvPr id="5" name="Rectangle 4">
            <a:extLst>
              <a:ext uri="{FF2B5EF4-FFF2-40B4-BE49-F238E27FC236}">
                <a16:creationId xmlns:a16="http://schemas.microsoft.com/office/drawing/2014/main" id="{537CFEE0-F34C-6131-93D1-67A82646A00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27274EA-E698-EDB4-3492-063581D57BA0}"/>
              </a:ext>
            </a:extLst>
          </p:cNvPr>
          <p:cNvSpPr txBox="1"/>
          <p:nvPr/>
        </p:nvSpPr>
        <p:spPr>
          <a:xfrm>
            <a:off x="490000" y="5187022"/>
            <a:ext cx="11294534" cy="646331"/>
          </a:xfrm>
          <a:prstGeom prst="rect">
            <a:avLst/>
          </a:prstGeom>
          <a:noFill/>
        </p:spPr>
        <p:txBody>
          <a:bodyPr wrap="square" rtlCol="0">
            <a:spAutoFit/>
          </a:bodyPr>
          <a:lstStyle/>
          <a:p>
            <a:r>
              <a:rPr lang="en-US" b="0" i="0" dirty="0">
                <a:effectLst/>
                <a:latin typeface="Avenir Next Condensed" panose="020B0506020202020204" pitchFamily="34" charset="0"/>
              </a:rPr>
              <a:t>Table: The Most Influential Profile Feature—We ask participants to select profile features that influence the information accuracy rating. The total numbers across the three conditions are different because participants can select multiple features per profile.</a:t>
            </a:r>
            <a:endParaRPr lang="en-US" dirty="0">
              <a:latin typeface="Avenir Next Condensed" panose="020B0506020202020204" pitchFamily="34" charset="0"/>
            </a:endParaRPr>
          </a:p>
        </p:txBody>
      </p:sp>
      <p:sp>
        <p:nvSpPr>
          <p:cNvPr id="6" name="Rectangle 5">
            <a:extLst>
              <a:ext uri="{FF2B5EF4-FFF2-40B4-BE49-F238E27FC236}">
                <a16:creationId xmlns:a16="http://schemas.microsoft.com/office/drawing/2014/main" id="{F497BC44-B696-2FB7-1B93-2EA812ADBB2F}"/>
              </a:ext>
            </a:extLst>
          </p:cNvPr>
          <p:cNvSpPr/>
          <p:nvPr/>
        </p:nvSpPr>
        <p:spPr>
          <a:xfrm>
            <a:off x="490001" y="2877625"/>
            <a:ext cx="7485600" cy="339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38D037A-BE63-8251-7210-211C7DEC076F}"/>
              </a:ext>
            </a:extLst>
          </p:cNvPr>
          <p:cNvSpPr/>
          <p:nvPr/>
        </p:nvSpPr>
        <p:spPr>
          <a:xfrm>
            <a:off x="8118470" y="2859650"/>
            <a:ext cx="3598332" cy="37461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279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53C53-5421-5C92-9795-066D30F673C6}"/>
              </a:ext>
            </a:extLst>
          </p:cNvPr>
          <p:cNvSpPr>
            <a:spLocks noGrp="1"/>
          </p:cNvSpPr>
          <p:nvPr>
            <p:ph type="title"/>
          </p:nvPr>
        </p:nvSpPr>
        <p:spPr/>
        <p:txBody>
          <a:bodyPr/>
          <a:lstStyle/>
          <a:p>
            <a:r>
              <a:rPr lang="en-US" dirty="0">
                <a:solidFill>
                  <a:schemeClr val="accent1">
                    <a:lumMod val="75000"/>
                  </a:schemeClr>
                </a:solidFill>
                <a:latin typeface="Avenir Next Condensed" panose="020B0506020202020204" pitchFamily="34" charset="0"/>
              </a:rPr>
              <a:t>What does this all mean?</a:t>
            </a:r>
          </a:p>
        </p:txBody>
      </p:sp>
      <p:sp>
        <p:nvSpPr>
          <p:cNvPr id="3" name="Content Placeholder 2">
            <a:extLst>
              <a:ext uri="{FF2B5EF4-FFF2-40B4-BE49-F238E27FC236}">
                <a16:creationId xmlns:a16="http://schemas.microsoft.com/office/drawing/2014/main" id="{A992CF6E-37AC-2BC0-E65A-9B86E7E81A36}"/>
              </a:ext>
            </a:extLst>
          </p:cNvPr>
          <p:cNvSpPr>
            <a:spLocks noGrp="1"/>
          </p:cNvSpPr>
          <p:nvPr>
            <p:ph idx="1"/>
          </p:nvPr>
        </p:nvSpPr>
        <p:spPr>
          <a:xfrm>
            <a:off x="838200" y="1540933"/>
            <a:ext cx="10515600" cy="4368800"/>
          </a:xfrm>
        </p:spPr>
        <p:txBody>
          <a:bodyPr>
            <a:normAutofit/>
          </a:bodyPr>
          <a:lstStyle/>
          <a:p>
            <a:pPr>
              <a:spcAft>
                <a:spcPts val="600"/>
              </a:spcAft>
            </a:pPr>
            <a:r>
              <a:rPr lang="en-US" dirty="0">
                <a:solidFill>
                  <a:schemeClr val="bg2">
                    <a:lumMod val="25000"/>
                  </a:schemeClr>
                </a:solidFill>
              </a:rPr>
              <a:t>Our study </a:t>
            </a:r>
            <a:r>
              <a:rPr lang="en-US" b="0" i="0" dirty="0">
                <a:solidFill>
                  <a:schemeClr val="bg2">
                    <a:lumMod val="25000"/>
                  </a:schemeClr>
                </a:solidFill>
                <a:effectLst/>
              </a:rPr>
              <a:t>shows the significant impact of deepfake profiles on participants’ accuracy rating of and engagement with disinformation</a:t>
            </a:r>
          </a:p>
          <a:p>
            <a:pPr lvl="1">
              <a:spcAft>
                <a:spcPts val="600"/>
              </a:spcAft>
            </a:pPr>
            <a:r>
              <a:rPr lang="en-US" sz="2800" dirty="0">
                <a:solidFill>
                  <a:schemeClr val="bg2">
                    <a:lumMod val="25000"/>
                  </a:schemeClr>
                </a:solidFill>
              </a:rPr>
              <a:t>Validates prior work suggesting deepfakes help in social engineering</a:t>
            </a:r>
          </a:p>
          <a:p>
            <a:pPr lvl="1">
              <a:spcAft>
                <a:spcPts val="600"/>
              </a:spcAft>
            </a:pPr>
            <a:r>
              <a:rPr lang="en-US" sz="2800" b="0" i="0" dirty="0">
                <a:solidFill>
                  <a:schemeClr val="bg2">
                    <a:lumMod val="25000"/>
                  </a:schemeClr>
                </a:solidFill>
                <a:effectLst/>
              </a:rPr>
              <a:t>Users need help in identifying </a:t>
            </a:r>
            <a:r>
              <a:rPr lang="en-US" sz="2800" dirty="0">
                <a:solidFill>
                  <a:schemeClr val="accent1">
                    <a:lumMod val="75000"/>
                  </a:schemeClr>
                </a:solidFill>
              </a:rPr>
              <a:t>deepfake profiles </a:t>
            </a:r>
            <a:r>
              <a:rPr lang="en-US" sz="2800" dirty="0">
                <a:solidFill>
                  <a:schemeClr val="bg2">
                    <a:lumMod val="25000"/>
                  </a:schemeClr>
                </a:solidFill>
              </a:rPr>
              <a:t>on social media</a:t>
            </a:r>
            <a:endParaRPr lang="en-US" sz="2800" b="0" i="0" dirty="0">
              <a:solidFill>
                <a:schemeClr val="bg2">
                  <a:lumMod val="25000"/>
                </a:schemeClr>
              </a:solidFill>
              <a:effectLst/>
            </a:endParaRPr>
          </a:p>
          <a:p>
            <a:pPr marL="0" indent="0">
              <a:spcAft>
                <a:spcPts val="600"/>
              </a:spcAft>
              <a:buNone/>
            </a:pPr>
            <a:endParaRPr lang="en-US" sz="1000" dirty="0"/>
          </a:p>
          <a:p>
            <a:pPr>
              <a:spcAft>
                <a:spcPts val="600"/>
              </a:spcAft>
            </a:pPr>
            <a:r>
              <a:rPr lang="en-US" dirty="0">
                <a:solidFill>
                  <a:schemeClr val="bg2">
                    <a:lumMod val="25000"/>
                  </a:schemeClr>
                </a:solidFill>
              </a:rPr>
              <a:t>Users unintentionally disseminate disinformation in an effort to correct the original poster by retweeting or replying</a:t>
            </a:r>
          </a:p>
          <a:p>
            <a:pPr lvl="1">
              <a:spcAft>
                <a:spcPts val="600"/>
              </a:spcAft>
            </a:pPr>
            <a:r>
              <a:rPr lang="en-US" sz="2800" dirty="0">
                <a:solidFill>
                  <a:schemeClr val="bg2">
                    <a:lumMod val="25000"/>
                  </a:schemeClr>
                </a:solidFill>
              </a:rPr>
              <a:t>Alternative methods could be offered to help mitigate this</a:t>
            </a:r>
          </a:p>
        </p:txBody>
      </p:sp>
      <p:sp>
        <p:nvSpPr>
          <p:cNvPr id="4" name="Slide Number Placeholder 3">
            <a:extLst>
              <a:ext uri="{FF2B5EF4-FFF2-40B4-BE49-F238E27FC236}">
                <a16:creationId xmlns:a16="http://schemas.microsoft.com/office/drawing/2014/main" id="{96DA7FB9-E14B-4FE7-A25F-18F819B15D5A}"/>
              </a:ext>
            </a:extLst>
          </p:cNvPr>
          <p:cNvSpPr>
            <a:spLocks noGrp="1"/>
          </p:cNvSpPr>
          <p:nvPr>
            <p:ph type="sldNum" sz="quarter" idx="12"/>
          </p:nvPr>
        </p:nvSpPr>
        <p:spPr/>
        <p:txBody>
          <a:bodyPr/>
          <a:lstStyle/>
          <a:p>
            <a:fld id="{8AF865D1-3A6C-5040-9EE0-6AB67BE759E6}" type="slidenum">
              <a:rPr lang="en-US" smtClean="0"/>
              <a:t>24</a:t>
            </a:fld>
            <a:endParaRPr lang="en-US"/>
          </a:p>
        </p:txBody>
      </p:sp>
      <p:sp>
        <p:nvSpPr>
          <p:cNvPr id="5" name="Rectangle 4">
            <a:extLst>
              <a:ext uri="{FF2B5EF4-FFF2-40B4-BE49-F238E27FC236}">
                <a16:creationId xmlns:a16="http://schemas.microsoft.com/office/drawing/2014/main" id="{1FB26D31-32F3-967A-0153-5957E858D2C0}"/>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834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53C53-5421-5C92-9795-066D30F673C6}"/>
              </a:ext>
            </a:extLst>
          </p:cNvPr>
          <p:cNvSpPr>
            <a:spLocks noGrp="1"/>
          </p:cNvSpPr>
          <p:nvPr>
            <p:ph type="title"/>
          </p:nvPr>
        </p:nvSpPr>
        <p:spPr/>
        <p:txBody>
          <a:bodyPr/>
          <a:lstStyle/>
          <a:p>
            <a:r>
              <a:rPr lang="en-US" b="1" dirty="0">
                <a:solidFill>
                  <a:schemeClr val="accent1">
                    <a:lumMod val="75000"/>
                  </a:schemeClr>
                </a:solidFill>
                <a:latin typeface="Avenir Next Condensed" panose="020B0506020202020204" pitchFamily="34" charset="0"/>
              </a:rPr>
              <a:t>+ Future Work</a:t>
            </a:r>
          </a:p>
        </p:txBody>
      </p:sp>
      <p:sp>
        <p:nvSpPr>
          <p:cNvPr id="3" name="Content Placeholder 2">
            <a:extLst>
              <a:ext uri="{FF2B5EF4-FFF2-40B4-BE49-F238E27FC236}">
                <a16:creationId xmlns:a16="http://schemas.microsoft.com/office/drawing/2014/main" id="{A992CF6E-37AC-2BC0-E65A-9B86E7E81A36}"/>
              </a:ext>
            </a:extLst>
          </p:cNvPr>
          <p:cNvSpPr>
            <a:spLocks noGrp="1"/>
          </p:cNvSpPr>
          <p:nvPr>
            <p:ph idx="1"/>
          </p:nvPr>
        </p:nvSpPr>
        <p:spPr>
          <a:xfrm>
            <a:off x="838200" y="1689100"/>
            <a:ext cx="10515600" cy="3654425"/>
          </a:xfrm>
        </p:spPr>
        <p:txBody>
          <a:bodyPr/>
          <a:lstStyle/>
          <a:p>
            <a:pPr>
              <a:spcAft>
                <a:spcPts val="1200"/>
              </a:spcAft>
            </a:pPr>
            <a:r>
              <a:rPr lang="en-US" dirty="0">
                <a:solidFill>
                  <a:schemeClr val="tx1">
                    <a:lumMod val="75000"/>
                    <a:lumOff val="25000"/>
                  </a:schemeClr>
                </a:solidFill>
                <a:latin typeface="Calibri" panose="020F0502020204030204" pitchFamily="34" charset="0"/>
                <a:cs typeface="Calibri" panose="020F0502020204030204" pitchFamily="34" charset="0"/>
              </a:rPr>
              <a:t>Examine the effects that various combinations of deepfake techniques have on downstream attacks </a:t>
            </a:r>
          </a:p>
          <a:p>
            <a:pPr lvl="1">
              <a:spcAft>
                <a:spcPts val="1200"/>
              </a:spcAft>
            </a:pPr>
            <a:r>
              <a:rPr lang="en-US" dirty="0">
                <a:solidFill>
                  <a:schemeClr val="tx1">
                    <a:lumMod val="75000"/>
                    <a:lumOff val="25000"/>
                  </a:schemeClr>
                </a:solidFill>
                <a:latin typeface="Calibri" panose="020F0502020204030204" pitchFamily="34" charset="0"/>
                <a:cs typeface="Calibri" panose="020F0502020204030204" pitchFamily="34" charset="0"/>
              </a:rPr>
              <a:t>How sophisticated of an attack can be orchestrated using these techniques</a:t>
            </a:r>
          </a:p>
          <a:p>
            <a:pPr marL="0" indent="0">
              <a:spcAft>
                <a:spcPts val="1200"/>
              </a:spcAft>
              <a:buNone/>
            </a:pPr>
            <a:endParaRPr lang="en-US" sz="1000" dirty="0">
              <a:solidFill>
                <a:schemeClr val="tx1">
                  <a:lumMod val="75000"/>
                  <a:lumOff val="25000"/>
                </a:schemeClr>
              </a:solidFill>
              <a:latin typeface="Calibri" panose="020F0502020204030204" pitchFamily="34" charset="0"/>
              <a:cs typeface="Calibri" panose="020F0502020204030204" pitchFamily="34" charset="0"/>
            </a:endParaRPr>
          </a:p>
          <a:p>
            <a:pPr>
              <a:spcAft>
                <a:spcPts val="1200"/>
              </a:spcAft>
            </a:pPr>
            <a:r>
              <a:rPr lang="en-US" dirty="0">
                <a:solidFill>
                  <a:schemeClr val="tx1">
                    <a:lumMod val="75000"/>
                    <a:lumOff val="25000"/>
                  </a:schemeClr>
                </a:solidFill>
                <a:latin typeface="Calibri" panose="020F0502020204030204" pitchFamily="34" charset="0"/>
                <a:cs typeface="Calibri" panose="020F0502020204030204" pitchFamily="34" charset="0"/>
              </a:rPr>
              <a:t>Consider the integration of </a:t>
            </a:r>
            <a:r>
              <a:rPr lang="en-US" dirty="0">
                <a:solidFill>
                  <a:schemeClr val="tx1">
                    <a:lumMod val="75000"/>
                    <a:lumOff val="25000"/>
                  </a:schemeClr>
                </a:solidFill>
                <a:effectLst/>
                <a:latin typeface="Calibri" panose="020F0502020204030204" pitchFamily="34" charset="0"/>
                <a:cs typeface="Calibri" panose="020F0502020204030204" pitchFamily="34" charset="0"/>
              </a:rPr>
              <a:t>technical- and human-aspect solutions</a:t>
            </a:r>
            <a:br>
              <a:rPr lang="en-US" dirty="0">
                <a:solidFill>
                  <a:schemeClr val="tx1">
                    <a:lumMod val="75000"/>
                    <a:lumOff val="25000"/>
                  </a:schemeClr>
                </a:solidFill>
                <a:latin typeface="Calibri" panose="020F0502020204030204" pitchFamily="34" charset="0"/>
                <a:cs typeface="Calibri" panose="020F0502020204030204" pitchFamily="34" charset="0"/>
              </a:rPr>
            </a:br>
            <a:r>
              <a:rPr lang="en-US" dirty="0">
                <a:solidFill>
                  <a:schemeClr val="tx1">
                    <a:lumMod val="75000"/>
                    <a:lumOff val="25000"/>
                  </a:schemeClr>
                </a:solidFill>
                <a:effectLst/>
                <a:latin typeface="Calibri" panose="020F0502020204030204" pitchFamily="34" charset="0"/>
                <a:cs typeface="Calibri" panose="020F0502020204030204" pitchFamily="34" charset="0"/>
              </a:rPr>
              <a:t>for deepfake detection and mitigation</a:t>
            </a:r>
          </a:p>
          <a:p>
            <a:pPr lvl="1">
              <a:spcAft>
                <a:spcPts val="1200"/>
              </a:spcAft>
            </a:pPr>
            <a:r>
              <a:rPr lang="en-US" dirty="0">
                <a:solidFill>
                  <a:schemeClr val="tx1">
                    <a:lumMod val="75000"/>
                    <a:lumOff val="25000"/>
                  </a:schemeClr>
                </a:solidFill>
                <a:latin typeface="Calibri" panose="020F0502020204030204" pitchFamily="34" charset="0"/>
                <a:cs typeface="Calibri" panose="020F0502020204030204" pitchFamily="34" charset="0"/>
              </a:rPr>
              <a:t>Can we teach people how to identify deepfakes (photos, videos, text, etc.) </a:t>
            </a:r>
          </a:p>
        </p:txBody>
      </p:sp>
      <p:sp>
        <p:nvSpPr>
          <p:cNvPr id="4" name="Slide Number Placeholder 3">
            <a:extLst>
              <a:ext uri="{FF2B5EF4-FFF2-40B4-BE49-F238E27FC236}">
                <a16:creationId xmlns:a16="http://schemas.microsoft.com/office/drawing/2014/main" id="{96DA7FB9-E14B-4FE7-A25F-18F819B15D5A}"/>
              </a:ext>
            </a:extLst>
          </p:cNvPr>
          <p:cNvSpPr>
            <a:spLocks noGrp="1"/>
          </p:cNvSpPr>
          <p:nvPr>
            <p:ph type="sldNum" sz="quarter" idx="12"/>
          </p:nvPr>
        </p:nvSpPr>
        <p:spPr/>
        <p:txBody>
          <a:bodyPr/>
          <a:lstStyle/>
          <a:p>
            <a:fld id="{8AF865D1-3A6C-5040-9EE0-6AB67BE759E6}" type="slidenum">
              <a:rPr lang="en-US" smtClean="0"/>
              <a:t>25</a:t>
            </a:fld>
            <a:endParaRPr lang="en-US"/>
          </a:p>
        </p:txBody>
      </p:sp>
      <p:sp>
        <p:nvSpPr>
          <p:cNvPr id="5" name="Rectangle 4">
            <a:extLst>
              <a:ext uri="{FF2B5EF4-FFF2-40B4-BE49-F238E27FC236}">
                <a16:creationId xmlns:a16="http://schemas.microsoft.com/office/drawing/2014/main" id="{64E39520-DEEC-9208-C94C-6017EB4818D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7418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8E4C3-2721-384D-6E41-96CD291CB75F}"/>
              </a:ext>
            </a:extLst>
          </p:cNvPr>
          <p:cNvSpPr>
            <a:spLocks noGrp="1"/>
          </p:cNvSpPr>
          <p:nvPr>
            <p:ph type="title"/>
          </p:nvPr>
        </p:nvSpPr>
        <p:spPr>
          <a:xfrm>
            <a:off x="315032" y="1564998"/>
            <a:ext cx="6219825" cy="899410"/>
          </a:xfrm>
        </p:spPr>
        <p:txBody>
          <a:bodyPr/>
          <a:lstStyle/>
          <a:p>
            <a:r>
              <a:rPr lang="en-US" sz="4000" b="1" dirty="0">
                <a:solidFill>
                  <a:schemeClr val="accent1">
                    <a:lumMod val="75000"/>
                  </a:schemeClr>
                </a:solidFill>
                <a:latin typeface="Avenir Next Condensed Demi Bold" panose="020B0506020202020204" pitchFamily="34" charset="0"/>
              </a:rPr>
              <a:t>Summary</a:t>
            </a:r>
            <a:endParaRPr lang="en-US" b="1" dirty="0">
              <a:solidFill>
                <a:schemeClr val="accent1">
                  <a:lumMod val="75000"/>
                </a:schemeClr>
              </a:solidFill>
              <a:latin typeface="Avenir Next Condensed Demi Bold" panose="020B0506020202020204" pitchFamily="34" charset="0"/>
            </a:endParaRPr>
          </a:p>
        </p:txBody>
      </p:sp>
      <p:sp>
        <p:nvSpPr>
          <p:cNvPr id="3" name="Content Placeholder 2">
            <a:extLst>
              <a:ext uri="{FF2B5EF4-FFF2-40B4-BE49-F238E27FC236}">
                <a16:creationId xmlns:a16="http://schemas.microsoft.com/office/drawing/2014/main" id="{DF1F7631-0D51-EBF7-FFEA-8627D510C037}"/>
              </a:ext>
            </a:extLst>
          </p:cNvPr>
          <p:cNvSpPr>
            <a:spLocks noGrp="1"/>
          </p:cNvSpPr>
          <p:nvPr>
            <p:ph idx="1"/>
          </p:nvPr>
        </p:nvSpPr>
        <p:spPr>
          <a:xfrm>
            <a:off x="292034" y="2474465"/>
            <a:ext cx="11353800" cy="2987867"/>
          </a:xfrm>
        </p:spPr>
        <p:txBody>
          <a:bodyPr>
            <a:noAutofit/>
          </a:bodyPr>
          <a:lstStyle/>
          <a:p>
            <a:r>
              <a:rPr lang="en-US" dirty="0"/>
              <a:t>The plague of disinformation in social media platforms is worsened by the use of sophisticated deepfake profiles</a:t>
            </a:r>
          </a:p>
          <a:p>
            <a:endParaRPr lang="en-US" sz="1000" dirty="0"/>
          </a:p>
          <a:p>
            <a:r>
              <a:rPr lang="en-US" dirty="0"/>
              <a:t>Users need assistance in identifying such profiles to help curb the spread of false information</a:t>
            </a:r>
          </a:p>
          <a:p>
            <a:endParaRPr lang="en-US" sz="1000" dirty="0"/>
          </a:p>
          <a:p>
            <a:r>
              <a:rPr lang="en-US" dirty="0"/>
              <a:t>Alternative methods of correction by other users are needed for these platforms</a:t>
            </a:r>
          </a:p>
        </p:txBody>
      </p:sp>
      <p:sp>
        <p:nvSpPr>
          <p:cNvPr id="4" name="TextBox 3">
            <a:extLst>
              <a:ext uri="{FF2B5EF4-FFF2-40B4-BE49-F238E27FC236}">
                <a16:creationId xmlns:a16="http://schemas.microsoft.com/office/drawing/2014/main" id="{1E339A36-777C-846E-935A-8081221DA86E}"/>
              </a:ext>
            </a:extLst>
          </p:cNvPr>
          <p:cNvSpPr txBox="1"/>
          <p:nvPr/>
        </p:nvSpPr>
        <p:spPr>
          <a:xfrm>
            <a:off x="6669902" y="5776853"/>
            <a:ext cx="5207066" cy="400110"/>
          </a:xfrm>
          <a:prstGeom prst="rect">
            <a:avLst/>
          </a:prstGeom>
          <a:noFill/>
        </p:spPr>
        <p:txBody>
          <a:bodyPr wrap="none" rtlCol="0">
            <a:spAutoFit/>
          </a:bodyPr>
          <a:lstStyle/>
          <a:p>
            <a:pPr algn="l"/>
            <a:r>
              <a:rPr lang="en-US" sz="2000" dirty="0">
                <a:solidFill>
                  <a:schemeClr val="accent1">
                    <a:lumMod val="75000"/>
                  </a:schemeClr>
                </a:solidFill>
                <a:latin typeface="Avenir Next Condensed" panose="020B0506020202020204" pitchFamily="34" charset="0"/>
              </a:rPr>
              <a:t>Margie Ruffin</a:t>
            </a:r>
            <a:r>
              <a:rPr lang="en-US" sz="2000" dirty="0">
                <a:latin typeface="Avenir Next Condensed" panose="020B0506020202020204" pitchFamily="34" charset="0"/>
              </a:rPr>
              <a:t>, </a:t>
            </a:r>
            <a:r>
              <a:rPr lang="en-US" sz="2000" dirty="0" err="1">
                <a:latin typeface="Avenir Next Condensed" panose="020B0506020202020204" pitchFamily="34" charset="0"/>
              </a:rPr>
              <a:t>Haeseung</a:t>
            </a:r>
            <a:r>
              <a:rPr lang="en-US" sz="2000" dirty="0">
                <a:latin typeface="Avenir Next Condensed" panose="020B0506020202020204" pitchFamily="34" charset="0"/>
              </a:rPr>
              <a:t> </a:t>
            </a:r>
            <a:r>
              <a:rPr lang="en-US" sz="2000" dirty="0" err="1">
                <a:latin typeface="Avenir Next Condensed" panose="020B0506020202020204" pitchFamily="34" charset="0"/>
              </a:rPr>
              <a:t>Seo</a:t>
            </a:r>
            <a:r>
              <a:rPr lang="en-US" sz="2000" dirty="0">
                <a:latin typeface="Avenir Next Condensed" panose="020B0506020202020204" pitchFamily="34" charset="0"/>
              </a:rPr>
              <a:t>, </a:t>
            </a:r>
            <a:r>
              <a:rPr lang="en-US" sz="2000" dirty="0" err="1">
                <a:latin typeface="Avenir Next Condensed" panose="020B0506020202020204" pitchFamily="34" charset="0"/>
              </a:rPr>
              <a:t>Aiping</a:t>
            </a:r>
            <a:r>
              <a:rPr lang="en-US" sz="2000" dirty="0">
                <a:latin typeface="Avenir Next Condensed" panose="020B0506020202020204" pitchFamily="34" charset="0"/>
              </a:rPr>
              <a:t> </a:t>
            </a:r>
            <a:r>
              <a:rPr lang="en-US" sz="2000" dirty="0" err="1">
                <a:latin typeface="Avenir Next Condensed" panose="020B0506020202020204" pitchFamily="34" charset="0"/>
              </a:rPr>
              <a:t>Xiong</a:t>
            </a:r>
            <a:r>
              <a:rPr lang="en-US" sz="2000" dirty="0">
                <a:latin typeface="Avenir Next Condensed" panose="020B0506020202020204" pitchFamily="34" charset="0"/>
              </a:rPr>
              <a:t>, Gang Wang</a:t>
            </a:r>
          </a:p>
        </p:txBody>
      </p:sp>
      <p:pic>
        <p:nvPicPr>
          <p:cNvPr id="2050" name="Picture 2" descr="Applying to the NSF GRFP — the sky is not the limit">
            <a:extLst>
              <a:ext uri="{FF2B5EF4-FFF2-40B4-BE49-F238E27FC236}">
                <a16:creationId xmlns:a16="http://schemas.microsoft.com/office/drawing/2014/main" id="{C5D66292-E90A-862E-DAFC-A1EE1D791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76" y="365124"/>
            <a:ext cx="3161592"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tional Science Foundation - Wikipedia">
            <a:extLst>
              <a:ext uri="{FF2B5EF4-FFF2-40B4-BE49-F238E27FC236}">
                <a16:creationId xmlns:a16="http://schemas.microsoft.com/office/drawing/2014/main" id="{D6670ACD-0D54-4CD4-C290-FC998E33B5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5026" y="322803"/>
            <a:ext cx="1403349" cy="141020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0A61B27-90F6-DFC2-7883-7274B1A2BA08}"/>
              </a:ext>
            </a:extLst>
          </p:cNvPr>
          <p:cNvSpPr>
            <a:spLocks noGrp="1"/>
          </p:cNvSpPr>
          <p:nvPr>
            <p:ph type="sldNum" sz="quarter" idx="12"/>
          </p:nvPr>
        </p:nvSpPr>
        <p:spPr/>
        <p:txBody>
          <a:bodyPr/>
          <a:lstStyle/>
          <a:p>
            <a:fld id="{8AF865D1-3A6C-5040-9EE0-6AB67BE759E6}" type="slidenum">
              <a:rPr lang="en-US" smtClean="0"/>
              <a:t>26</a:t>
            </a:fld>
            <a:endParaRPr lang="en-US"/>
          </a:p>
        </p:txBody>
      </p:sp>
      <p:sp>
        <p:nvSpPr>
          <p:cNvPr id="6" name="TextBox 5">
            <a:extLst>
              <a:ext uri="{FF2B5EF4-FFF2-40B4-BE49-F238E27FC236}">
                <a16:creationId xmlns:a16="http://schemas.microsoft.com/office/drawing/2014/main" id="{2EBFCA2A-94D8-748B-F059-BC097E43961B}"/>
              </a:ext>
            </a:extLst>
          </p:cNvPr>
          <p:cNvSpPr txBox="1"/>
          <p:nvPr/>
        </p:nvSpPr>
        <p:spPr>
          <a:xfrm>
            <a:off x="761868" y="294804"/>
            <a:ext cx="3933513" cy="1107996"/>
          </a:xfrm>
          <a:prstGeom prst="rect">
            <a:avLst/>
          </a:prstGeom>
          <a:noFill/>
        </p:spPr>
        <p:txBody>
          <a:bodyPr wrap="none" rtlCol="0">
            <a:spAutoFit/>
          </a:bodyPr>
          <a:lstStyle/>
          <a:p>
            <a:r>
              <a:rPr lang="en-US" sz="6600" b="1" dirty="0">
                <a:solidFill>
                  <a:schemeClr val="accent1">
                    <a:lumMod val="75000"/>
                  </a:schemeClr>
                </a:solidFill>
                <a:latin typeface="Avenir Next Condensed" panose="020B0506020202020204" pitchFamily="34" charset="0"/>
              </a:rPr>
              <a:t>Thank You!</a:t>
            </a:r>
          </a:p>
        </p:txBody>
      </p:sp>
      <p:sp>
        <p:nvSpPr>
          <p:cNvPr id="7" name="Rectangle 6">
            <a:extLst>
              <a:ext uri="{FF2B5EF4-FFF2-40B4-BE49-F238E27FC236}">
                <a16:creationId xmlns:a16="http://schemas.microsoft.com/office/drawing/2014/main" id="{4CB639E5-996B-F9F7-2AA2-DD5EE795AA2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5701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E7B12-CC55-88C7-6C07-DB00E697D0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691FAA3-9509-1BE0-7C49-BE59F37E9CB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EA510EF-D9CA-ED70-9533-4280D82590CA}"/>
              </a:ext>
            </a:extLst>
          </p:cNvPr>
          <p:cNvSpPr>
            <a:spLocks noGrp="1"/>
          </p:cNvSpPr>
          <p:nvPr>
            <p:ph type="sldNum" sz="quarter" idx="12"/>
          </p:nvPr>
        </p:nvSpPr>
        <p:spPr/>
        <p:txBody>
          <a:bodyPr/>
          <a:lstStyle/>
          <a:p>
            <a:fld id="{8AF865D1-3A6C-5040-9EE0-6AB67BE759E6}" type="slidenum">
              <a:rPr lang="en-US" smtClean="0"/>
              <a:t>27</a:t>
            </a:fld>
            <a:endParaRPr lang="en-US"/>
          </a:p>
        </p:txBody>
      </p:sp>
    </p:spTree>
    <p:extLst>
      <p:ext uri="{BB962C8B-B14F-4D97-AF65-F5344CB8AC3E}">
        <p14:creationId xmlns:p14="http://schemas.microsoft.com/office/powerpoint/2010/main" val="411908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7BB8-BC54-95F7-9BAA-B8056967826D}"/>
              </a:ext>
            </a:extLst>
          </p:cNvPr>
          <p:cNvSpPr>
            <a:spLocks noGrp="1"/>
          </p:cNvSpPr>
          <p:nvPr>
            <p:ph type="title"/>
          </p:nvPr>
        </p:nvSpPr>
        <p:spPr>
          <a:xfrm>
            <a:off x="247650" y="300363"/>
            <a:ext cx="11106150" cy="909312"/>
          </a:xfrm>
        </p:spPr>
        <p:txBody>
          <a:bodyPr/>
          <a:lstStyle/>
          <a:p>
            <a:r>
              <a:rPr lang="en-US" dirty="0">
                <a:solidFill>
                  <a:schemeClr val="accent1">
                    <a:lumMod val="75000"/>
                  </a:schemeClr>
                </a:solidFill>
                <a:latin typeface="Avenir Next Condensed" panose="020B0506020202020204" pitchFamily="34" charset="0"/>
              </a:rPr>
              <a:t>D</a:t>
            </a:r>
            <a:r>
              <a:rPr lang="en-US" dirty="0">
                <a:solidFill>
                  <a:schemeClr val="accent1">
                    <a:lumMod val="75000"/>
                  </a:schemeClr>
                </a:solidFill>
                <a:effectLst/>
                <a:latin typeface="Avenir Next Condensed" panose="020B0506020202020204" pitchFamily="34" charset="0"/>
              </a:rPr>
              <a:t>eepfake profiles are on the rise in social media…</a:t>
            </a:r>
            <a:endParaRPr lang="en-US" dirty="0">
              <a:solidFill>
                <a:schemeClr val="accent1">
                  <a:lumMod val="75000"/>
                </a:schemeClr>
              </a:solidFill>
              <a:latin typeface="Avenir Next Condensed" panose="020B0506020202020204" pitchFamily="34" charset="0"/>
            </a:endParaRPr>
          </a:p>
        </p:txBody>
      </p:sp>
      <p:sp>
        <p:nvSpPr>
          <p:cNvPr id="3" name="Content Placeholder 2">
            <a:extLst>
              <a:ext uri="{FF2B5EF4-FFF2-40B4-BE49-F238E27FC236}">
                <a16:creationId xmlns:a16="http://schemas.microsoft.com/office/drawing/2014/main" id="{C3786239-E7C1-1183-D21B-F3AE3CFA4B14}"/>
              </a:ext>
            </a:extLst>
          </p:cNvPr>
          <p:cNvSpPr>
            <a:spLocks noGrp="1"/>
          </p:cNvSpPr>
          <p:nvPr>
            <p:ph idx="1"/>
          </p:nvPr>
        </p:nvSpPr>
        <p:spPr>
          <a:xfrm>
            <a:off x="838200" y="1825625"/>
            <a:ext cx="5257800" cy="3360738"/>
          </a:xfrm>
        </p:spPr>
        <p:txBody>
          <a:bodyPr/>
          <a:lstStyle/>
          <a:p>
            <a:pPr>
              <a:spcAft>
                <a:spcPts val="2400"/>
              </a:spcAft>
            </a:pPr>
            <a:r>
              <a:rPr lang="en-US" dirty="0">
                <a:solidFill>
                  <a:schemeClr val="bg2">
                    <a:lumMod val="25000"/>
                  </a:schemeClr>
                </a:solidFill>
              </a:rPr>
              <a:t>Social Media has been plagued by disinformation campaigns </a:t>
            </a:r>
          </a:p>
          <a:p>
            <a:pPr>
              <a:spcAft>
                <a:spcPts val="2400"/>
              </a:spcAft>
            </a:pPr>
            <a:r>
              <a:rPr lang="en-US" dirty="0">
                <a:solidFill>
                  <a:schemeClr val="bg2">
                    <a:lumMod val="25000"/>
                  </a:schemeClr>
                </a:solidFill>
              </a:rPr>
              <a:t>Most of these “fake” profiles have been easy to spot</a:t>
            </a:r>
          </a:p>
          <a:p>
            <a:pPr>
              <a:spcAft>
                <a:spcPts val="2400"/>
              </a:spcAft>
            </a:pPr>
            <a:r>
              <a:rPr lang="en-US" dirty="0">
                <a:solidFill>
                  <a:schemeClr val="bg2">
                    <a:lumMod val="25000"/>
                  </a:schemeClr>
                </a:solidFill>
              </a:rPr>
              <a:t>Research shows, that’s not the case anymore</a:t>
            </a:r>
          </a:p>
        </p:txBody>
      </p:sp>
      <p:sp>
        <p:nvSpPr>
          <p:cNvPr id="5" name="Rectangle 4">
            <a:extLst>
              <a:ext uri="{FF2B5EF4-FFF2-40B4-BE49-F238E27FC236}">
                <a16:creationId xmlns:a16="http://schemas.microsoft.com/office/drawing/2014/main" id="{F3CA50C9-7174-BA2D-4BF4-A9A2A56A1A09}"/>
              </a:ext>
            </a:extLst>
          </p:cNvPr>
          <p:cNvSpPr/>
          <p:nvPr/>
        </p:nvSpPr>
        <p:spPr>
          <a:xfrm>
            <a:off x="0" y="6176963"/>
            <a:ext cx="12192000" cy="68103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75D67F8-56BA-6468-336B-74661DFBE0A8}"/>
              </a:ext>
            </a:extLst>
          </p:cNvPr>
          <p:cNvSpPr>
            <a:spLocks noGrp="1"/>
          </p:cNvSpPr>
          <p:nvPr>
            <p:ph type="sldNum" sz="quarter" idx="12"/>
          </p:nvPr>
        </p:nvSpPr>
        <p:spPr/>
        <p:txBody>
          <a:bodyPr/>
          <a:lstStyle/>
          <a:p>
            <a:fld id="{8AF865D1-3A6C-5040-9EE0-6AB67BE759E6}" type="slidenum">
              <a:rPr lang="en-US" smtClean="0"/>
              <a:t>3</a:t>
            </a:fld>
            <a:endParaRPr lang="en-US" dirty="0"/>
          </a:p>
        </p:txBody>
      </p:sp>
      <p:sp>
        <p:nvSpPr>
          <p:cNvPr id="7" name="Alternate Process 6">
            <a:extLst>
              <a:ext uri="{FF2B5EF4-FFF2-40B4-BE49-F238E27FC236}">
                <a16:creationId xmlns:a16="http://schemas.microsoft.com/office/drawing/2014/main" id="{D94C572F-CE9A-D6B3-9D99-65D7CC25417F}"/>
              </a:ext>
            </a:extLst>
          </p:cNvPr>
          <p:cNvSpPr/>
          <p:nvPr/>
        </p:nvSpPr>
        <p:spPr>
          <a:xfrm>
            <a:off x="6815138" y="2093601"/>
            <a:ext cx="4538662" cy="2662446"/>
          </a:xfrm>
          <a:prstGeom prst="flowChartAlternateProcess">
            <a:avLst/>
          </a:prstGeom>
          <a:solidFill>
            <a:schemeClr val="accent5">
              <a:lumMod val="5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590FAD4-71DE-048F-0747-874B0D5AD161}"/>
              </a:ext>
            </a:extLst>
          </p:cNvPr>
          <p:cNvSpPr txBox="1"/>
          <p:nvPr/>
        </p:nvSpPr>
        <p:spPr>
          <a:xfrm>
            <a:off x="7022306" y="2362995"/>
            <a:ext cx="4124325" cy="2123658"/>
          </a:xfrm>
          <a:prstGeom prst="rect">
            <a:avLst/>
          </a:prstGeom>
          <a:noFill/>
        </p:spPr>
        <p:txBody>
          <a:bodyPr wrap="square" rtlCol="0">
            <a:spAutoFit/>
          </a:bodyPr>
          <a:lstStyle/>
          <a:p>
            <a:pPr algn="ctr"/>
            <a:r>
              <a:rPr lang="en-US" sz="4400" dirty="0">
                <a:solidFill>
                  <a:schemeClr val="bg1"/>
                </a:solidFill>
                <a:latin typeface="Avenir Next Condensed" panose="020B0506020202020204" pitchFamily="34" charset="0"/>
              </a:rPr>
              <a:t>What does this mean for the users of social media?</a:t>
            </a:r>
          </a:p>
        </p:txBody>
      </p:sp>
    </p:spTree>
    <p:extLst>
      <p:ext uri="{BB962C8B-B14F-4D97-AF65-F5344CB8AC3E}">
        <p14:creationId xmlns:p14="http://schemas.microsoft.com/office/powerpoint/2010/main" val="2479680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10;&#10;Description automatically generated">
            <a:extLst>
              <a:ext uri="{FF2B5EF4-FFF2-40B4-BE49-F238E27FC236}">
                <a16:creationId xmlns:a16="http://schemas.microsoft.com/office/drawing/2014/main" id="{BD08237D-AF26-A12B-0639-A4E1A762CFAA}"/>
              </a:ext>
            </a:extLst>
          </p:cNvPr>
          <p:cNvPicPr>
            <a:picLocks noChangeAspect="1"/>
          </p:cNvPicPr>
          <p:nvPr/>
        </p:nvPicPr>
        <p:blipFill>
          <a:blip r:embed="rId3"/>
          <a:stretch>
            <a:fillRect/>
          </a:stretch>
        </p:blipFill>
        <p:spPr>
          <a:xfrm>
            <a:off x="1357185" y="563562"/>
            <a:ext cx="3224340" cy="5457825"/>
          </a:xfrm>
          <a:prstGeom prst="rect">
            <a:avLst/>
          </a:prstGeom>
          <a:ln w="12700">
            <a:solidFill>
              <a:schemeClr val="tx1"/>
            </a:solidFill>
          </a:ln>
          <a:effectLst>
            <a:outerShdw blurRad="50800" dist="38100" dir="2700000" algn="tl" rotWithShape="0">
              <a:prstClr val="black">
                <a:alpha val="40000"/>
              </a:prstClr>
            </a:outerShdw>
          </a:effectLst>
        </p:spPr>
      </p:pic>
      <p:cxnSp>
        <p:nvCxnSpPr>
          <p:cNvPr id="7" name="Straight Arrow Connector 6">
            <a:extLst>
              <a:ext uri="{FF2B5EF4-FFF2-40B4-BE49-F238E27FC236}">
                <a16:creationId xmlns:a16="http://schemas.microsoft.com/office/drawing/2014/main" id="{D24E0508-4285-1647-C708-AB8AB2DF3F24}"/>
              </a:ext>
            </a:extLst>
          </p:cNvPr>
          <p:cNvCxnSpPr>
            <a:cxnSpLocks/>
            <a:stCxn id="5" idx="1"/>
          </p:cNvCxnSpPr>
          <p:nvPr/>
        </p:nvCxnSpPr>
        <p:spPr>
          <a:xfrm flipH="1" flipV="1">
            <a:off x="4408714" y="1992086"/>
            <a:ext cx="1189055" cy="14369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2841F03D-0AE9-6A03-0FD4-C04979D5EECE}"/>
              </a:ext>
            </a:extLst>
          </p:cNvPr>
          <p:cNvSpPr/>
          <p:nvPr/>
        </p:nvSpPr>
        <p:spPr>
          <a:xfrm>
            <a:off x="5597769" y="1497988"/>
            <a:ext cx="5987352" cy="3862024"/>
          </a:xfrm>
          <a:prstGeom prst="rect">
            <a:avLst/>
          </a:prstGeom>
          <a:solidFill>
            <a:schemeClr val="accent5">
              <a:lumMod val="50000"/>
            </a:schemeClr>
          </a:solidFill>
          <a:ln w="381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624E7A9-BBA2-0B82-EAA4-2C39FC6BC912}"/>
              </a:ext>
            </a:extLst>
          </p:cNvPr>
          <p:cNvSpPr txBox="1"/>
          <p:nvPr/>
        </p:nvSpPr>
        <p:spPr>
          <a:xfrm>
            <a:off x="1003379" y="6164315"/>
            <a:ext cx="10185241" cy="400110"/>
          </a:xfrm>
          <a:prstGeom prst="rect">
            <a:avLst/>
          </a:prstGeom>
          <a:noFill/>
        </p:spPr>
        <p:txBody>
          <a:bodyPr wrap="square" rtlCol="0">
            <a:spAutoFit/>
          </a:bodyPr>
          <a:lstStyle/>
          <a:p>
            <a:r>
              <a:rPr lang="en-US" sz="1000" b="0" i="0" dirty="0">
                <a:effectLst/>
              </a:rPr>
              <a:t>Aparna </a:t>
            </a:r>
            <a:r>
              <a:rPr lang="en-US" sz="1000" b="0" i="0" dirty="0" err="1">
                <a:effectLst/>
              </a:rPr>
              <a:t>Banerjea</a:t>
            </a:r>
            <a:r>
              <a:rPr lang="en-US" sz="1000" b="0" i="0" dirty="0">
                <a:effectLst/>
              </a:rPr>
              <a:t>. Digital war: How </a:t>
            </a:r>
            <a:r>
              <a:rPr lang="en-US" sz="1000" b="0" i="0" dirty="0" err="1">
                <a:effectLst/>
              </a:rPr>
              <a:t>russia</a:t>
            </a:r>
            <a:r>
              <a:rPr lang="en-US" sz="1000" b="0" i="0" dirty="0">
                <a:effectLst/>
              </a:rPr>
              <a:t> is using deep fakes in </a:t>
            </a:r>
            <a:r>
              <a:rPr lang="en-US" sz="1000" b="0" i="0" dirty="0" err="1">
                <a:effectLst/>
              </a:rPr>
              <a:t>ukraine</a:t>
            </a:r>
            <a:r>
              <a:rPr lang="en-US" sz="1000" b="0" i="0" dirty="0">
                <a:effectLst/>
              </a:rPr>
              <a:t> for propaganda. Business Today, 2022. https://www.businesstoday.in/latest/world/story/digital-war-how-russia-is-using-deep-fakes-in-ukraine-for-propaganda-324531-2022-03-02.</a:t>
            </a:r>
            <a:endParaRPr lang="en-US" sz="1000" dirty="0"/>
          </a:p>
        </p:txBody>
      </p:sp>
      <p:sp>
        <p:nvSpPr>
          <p:cNvPr id="13" name="Slide Number Placeholder 12">
            <a:extLst>
              <a:ext uri="{FF2B5EF4-FFF2-40B4-BE49-F238E27FC236}">
                <a16:creationId xmlns:a16="http://schemas.microsoft.com/office/drawing/2014/main" id="{DD646860-4C97-2FB8-F2C3-CBAF5919B13B}"/>
              </a:ext>
            </a:extLst>
          </p:cNvPr>
          <p:cNvSpPr>
            <a:spLocks noGrp="1"/>
          </p:cNvSpPr>
          <p:nvPr>
            <p:ph type="sldNum" sz="quarter" idx="12"/>
          </p:nvPr>
        </p:nvSpPr>
        <p:spPr/>
        <p:txBody>
          <a:bodyPr/>
          <a:lstStyle/>
          <a:p>
            <a:fld id="{8AF865D1-3A6C-5040-9EE0-6AB67BE759E6}" type="slidenum">
              <a:rPr lang="en-US" smtClean="0"/>
              <a:t>4</a:t>
            </a:fld>
            <a:endParaRPr lang="en-US"/>
          </a:p>
        </p:txBody>
      </p:sp>
      <p:sp>
        <p:nvSpPr>
          <p:cNvPr id="3" name="TextBox 2">
            <a:extLst>
              <a:ext uri="{FF2B5EF4-FFF2-40B4-BE49-F238E27FC236}">
                <a16:creationId xmlns:a16="http://schemas.microsoft.com/office/drawing/2014/main" id="{0F9D305F-343A-1EA1-148A-528F46072F53}"/>
              </a:ext>
            </a:extLst>
          </p:cNvPr>
          <p:cNvSpPr txBox="1"/>
          <p:nvPr/>
        </p:nvSpPr>
        <p:spPr>
          <a:xfrm>
            <a:off x="5858098" y="1690062"/>
            <a:ext cx="5505002" cy="3477875"/>
          </a:xfrm>
          <a:prstGeom prst="rect">
            <a:avLst/>
          </a:prstGeom>
          <a:noFill/>
        </p:spPr>
        <p:txBody>
          <a:bodyPr wrap="square" rtlCol="0">
            <a:spAutoFit/>
          </a:bodyPr>
          <a:lstStyle/>
          <a:p>
            <a:r>
              <a:rPr lang="en-US" sz="2000" b="1" dirty="0">
                <a:solidFill>
                  <a:schemeClr val="bg1"/>
                </a:solidFill>
                <a:latin typeface="Calibri" panose="020F0502020204030204" pitchFamily="34" charset="0"/>
                <a:cs typeface="Calibri" panose="020F0502020204030204" pitchFamily="34" charset="0"/>
              </a:rPr>
              <a:t>Quick Thread:</a:t>
            </a:r>
          </a:p>
          <a:p>
            <a:endParaRPr lang="en-US" sz="2000" b="1" dirty="0">
              <a:solidFill>
                <a:schemeClr val="bg1"/>
              </a:solidFill>
              <a:latin typeface="Calibri" panose="020F0502020204030204" pitchFamily="34" charset="0"/>
              <a:cs typeface="Calibri" panose="020F0502020204030204" pitchFamily="34" charset="0"/>
            </a:endParaRPr>
          </a:p>
          <a:p>
            <a:r>
              <a:rPr lang="en-US" sz="2000" b="1" dirty="0">
                <a:solidFill>
                  <a:schemeClr val="bg1"/>
                </a:solidFill>
                <a:latin typeface="Calibri" panose="020F0502020204030204" pitchFamily="34" charset="0"/>
                <a:cs typeface="Calibri" panose="020F0502020204030204" pitchFamily="34" charset="0"/>
              </a:rPr>
              <a:t>I want you all to meet </a:t>
            </a:r>
            <a:r>
              <a:rPr lang="en-US" sz="2000" b="1" dirty="0" err="1">
                <a:solidFill>
                  <a:schemeClr val="bg1"/>
                </a:solidFill>
                <a:latin typeface="Calibri" panose="020F0502020204030204" pitchFamily="34" charset="0"/>
                <a:cs typeface="Calibri" panose="020F0502020204030204" pitchFamily="34" charset="0"/>
              </a:rPr>
              <a:t>Valdimir</a:t>
            </a:r>
            <a:r>
              <a:rPr lang="en-US" sz="2000" b="1" dirty="0">
                <a:solidFill>
                  <a:schemeClr val="bg1"/>
                </a:solidFill>
                <a:latin typeface="Calibri" panose="020F0502020204030204" pitchFamily="34" charset="0"/>
                <a:cs typeface="Calibri" panose="020F0502020204030204" pitchFamily="34" charset="0"/>
              </a:rPr>
              <a:t> </a:t>
            </a:r>
            <a:r>
              <a:rPr lang="en-US" sz="2000" b="1" dirty="0" err="1">
                <a:solidFill>
                  <a:schemeClr val="bg1"/>
                </a:solidFill>
                <a:latin typeface="Calibri" panose="020F0502020204030204" pitchFamily="34" charset="0"/>
                <a:cs typeface="Calibri" panose="020F0502020204030204" pitchFamily="34" charset="0"/>
              </a:rPr>
              <a:t>Bondarenko</a:t>
            </a:r>
            <a:r>
              <a:rPr lang="en-US" sz="2000" b="1" dirty="0">
                <a:solidFill>
                  <a:schemeClr val="bg1"/>
                </a:solidFill>
                <a:latin typeface="Calibri" panose="020F0502020204030204" pitchFamily="34" charset="0"/>
                <a:cs typeface="Calibri" panose="020F0502020204030204" pitchFamily="34" charset="0"/>
              </a:rPr>
              <a:t>.</a:t>
            </a:r>
          </a:p>
          <a:p>
            <a:endParaRPr lang="en-US" sz="2000" b="1" dirty="0">
              <a:solidFill>
                <a:schemeClr val="bg1"/>
              </a:solidFill>
              <a:latin typeface="Calibri" panose="020F0502020204030204" pitchFamily="34" charset="0"/>
              <a:cs typeface="Calibri" panose="020F0502020204030204" pitchFamily="34" charset="0"/>
            </a:endParaRPr>
          </a:p>
          <a:p>
            <a:r>
              <a:rPr lang="en-US" sz="2000" b="1" dirty="0">
                <a:solidFill>
                  <a:schemeClr val="bg1"/>
                </a:solidFill>
                <a:latin typeface="Calibri" panose="020F0502020204030204" pitchFamily="34" charset="0"/>
                <a:cs typeface="Calibri" panose="020F0502020204030204" pitchFamily="34" charset="0"/>
              </a:rPr>
              <a:t>He’s a blogger from Kiev who really hates the Ukrainian Gov.</a:t>
            </a:r>
          </a:p>
          <a:p>
            <a:endParaRPr lang="en-US" sz="2000" b="1" dirty="0">
              <a:solidFill>
                <a:schemeClr val="bg1"/>
              </a:solidFill>
              <a:latin typeface="Calibri" panose="020F0502020204030204" pitchFamily="34" charset="0"/>
              <a:cs typeface="Calibri" panose="020F0502020204030204" pitchFamily="34" charset="0"/>
            </a:endParaRPr>
          </a:p>
          <a:p>
            <a:r>
              <a:rPr lang="en-US" sz="2000" b="1" dirty="0">
                <a:solidFill>
                  <a:schemeClr val="bg1"/>
                </a:solidFill>
                <a:latin typeface="Calibri" panose="020F0502020204030204" pitchFamily="34" charset="0"/>
                <a:cs typeface="Calibri" panose="020F0502020204030204" pitchFamily="34" charset="0"/>
              </a:rPr>
              <a:t>He also doesn’t exist, according to Facebook.</a:t>
            </a:r>
          </a:p>
          <a:p>
            <a:endParaRPr lang="en-US" sz="2000" b="1" dirty="0">
              <a:solidFill>
                <a:schemeClr val="bg1"/>
              </a:solidFill>
              <a:latin typeface="Calibri" panose="020F0502020204030204" pitchFamily="34" charset="0"/>
              <a:cs typeface="Calibri" panose="020F0502020204030204" pitchFamily="34" charset="0"/>
            </a:endParaRPr>
          </a:p>
          <a:p>
            <a:r>
              <a:rPr lang="en-US" sz="2000" b="1" dirty="0">
                <a:solidFill>
                  <a:schemeClr val="bg1"/>
                </a:solidFill>
                <a:latin typeface="Calibri" panose="020F0502020204030204" pitchFamily="34" charset="0"/>
                <a:cs typeface="Calibri" panose="020F0502020204030204" pitchFamily="34" charset="0"/>
              </a:rPr>
              <a:t>He’s an invention of a Russian troll farm targeting Ukraine. His face was made by AI. </a:t>
            </a:r>
          </a:p>
        </p:txBody>
      </p:sp>
    </p:spTree>
    <p:extLst>
      <p:ext uri="{BB962C8B-B14F-4D97-AF65-F5344CB8AC3E}">
        <p14:creationId xmlns:p14="http://schemas.microsoft.com/office/powerpoint/2010/main" val="60496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10;&#10;Description automatically generated">
            <a:extLst>
              <a:ext uri="{FF2B5EF4-FFF2-40B4-BE49-F238E27FC236}">
                <a16:creationId xmlns:a16="http://schemas.microsoft.com/office/drawing/2014/main" id="{BD08237D-AF26-A12B-0639-A4E1A762CFAA}"/>
              </a:ext>
            </a:extLst>
          </p:cNvPr>
          <p:cNvPicPr>
            <a:picLocks noChangeAspect="1"/>
          </p:cNvPicPr>
          <p:nvPr/>
        </p:nvPicPr>
        <p:blipFill>
          <a:blip r:embed="rId3"/>
          <a:stretch>
            <a:fillRect/>
          </a:stretch>
        </p:blipFill>
        <p:spPr>
          <a:xfrm>
            <a:off x="1357185" y="563562"/>
            <a:ext cx="3224340" cy="5457825"/>
          </a:xfrm>
          <a:prstGeom prst="rect">
            <a:avLst/>
          </a:prstGeom>
          <a:ln w="12700">
            <a:solidFill>
              <a:schemeClr val="tx1"/>
            </a:solidFill>
          </a:ln>
        </p:spPr>
      </p:pic>
      <p:sp>
        <p:nvSpPr>
          <p:cNvPr id="4" name="Rectangle 3">
            <a:extLst>
              <a:ext uri="{FF2B5EF4-FFF2-40B4-BE49-F238E27FC236}">
                <a16:creationId xmlns:a16="http://schemas.microsoft.com/office/drawing/2014/main" id="{A7CDB1AA-EBD3-4D64-7FDF-E2AFD12AA8BE}"/>
              </a:ext>
            </a:extLst>
          </p:cNvPr>
          <p:cNvSpPr/>
          <p:nvPr/>
        </p:nvSpPr>
        <p:spPr>
          <a:xfrm>
            <a:off x="1357312" y="560386"/>
            <a:ext cx="3224213" cy="5449887"/>
          </a:xfrm>
          <a:prstGeom prst="rect">
            <a:avLst/>
          </a:prstGeom>
          <a:solidFill>
            <a:srgbClr val="BFBFBF">
              <a:alpha val="6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Graphical user interface, text, application&#10;&#10;Description automatically generated">
            <a:extLst>
              <a:ext uri="{FF2B5EF4-FFF2-40B4-BE49-F238E27FC236}">
                <a16:creationId xmlns:a16="http://schemas.microsoft.com/office/drawing/2014/main" id="{B9D5FAEF-9E54-A017-7CF9-4C26AF1FB6A7}"/>
              </a:ext>
            </a:extLst>
          </p:cNvPr>
          <p:cNvPicPr>
            <a:picLocks noGrp="1" noChangeAspect="1"/>
          </p:cNvPicPr>
          <p:nvPr>
            <p:ph idx="1"/>
          </p:nvPr>
        </p:nvPicPr>
        <p:blipFill>
          <a:blip r:embed="rId4"/>
          <a:stretch>
            <a:fillRect/>
          </a:stretch>
        </p:blipFill>
        <p:spPr>
          <a:xfrm>
            <a:off x="3650570" y="2103797"/>
            <a:ext cx="6948418" cy="3267075"/>
          </a:xfrm>
          <a:ln w="12700">
            <a:solidFill>
              <a:schemeClr val="tx1"/>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1FAE23EC-0AD9-D06C-EFE4-59D7CD5A615B}"/>
              </a:ext>
            </a:extLst>
          </p:cNvPr>
          <p:cNvSpPr txBox="1"/>
          <p:nvPr/>
        </p:nvSpPr>
        <p:spPr>
          <a:xfrm>
            <a:off x="1003379" y="6164315"/>
            <a:ext cx="10185241" cy="707886"/>
          </a:xfrm>
          <a:prstGeom prst="rect">
            <a:avLst/>
          </a:prstGeom>
          <a:noFill/>
        </p:spPr>
        <p:txBody>
          <a:bodyPr wrap="square" rtlCol="0">
            <a:spAutoFit/>
          </a:bodyPr>
          <a:lstStyle/>
          <a:p>
            <a:r>
              <a:rPr lang="en-US" sz="1000" b="0" i="0" dirty="0">
                <a:effectLst/>
              </a:rPr>
              <a:t>[1] Aparna </a:t>
            </a:r>
            <a:r>
              <a:rPr lang="en-US" sz="1000" b="0" i="0" dirty="0" err="1">
                <a:effectLst/>
              </a:rPr>
              <a:t>Banerjea</a:t>
            </a:r>
            <a:r>
              <a:rPr lang="en-US" sz="1000" b="0" i="0" dirty="0">
                <a:effectLst/>
              </a:rPr>
              <a:t>. Digital war: How </a:t>
            </a:r>
            <a:r>
              <a:rPr lang="en-US" sz="1000" b="0" i="0" dirty="0" err="1">
                <a:effectLst/>
              </a:rPr>
              <a:t>russia</a:t>
            </a:r>
            <a:r>
              <a:rPr lang="en-US" sz="1000" b="0" i="0" dirty="0">
                <a:effectLst/>
              </a:rPr>
              <a:t> is using deep fakes in </a:t>
            </a:r>
            <a:r>
              <a:rPr lang="en-US" sz="1000" b="0" i="0" dirty="0" err="1">
                <a:effectLst/>
              </a:rPr>
              <a:t>ukraine</a:t>
            </a:r>
            <a:r>
              <a:rPr lang="en-US" sz="1000" b="0" i="0" dirty="0">
                <a:effectLst/>
              </a:rPr>
              <a:t> for propaganda. Business Today, 2022. https://www.businesstoday.in/latest/world/story/digital-war-how-russia-is-using-deep-fakes-in-ukraine-for-propaganda-324531-2022-03-02.</a:t>
            </a:r>
          </a:p>
          <a:p>
            <a:r>
              <a:rPr lang="en-US" sz="1000" b="0" i="0" dirty="0">
                <a:effectLst/>
              </a:rPr>
              <a:t>[2] Queenie Wong. Twitter users duped by fake account that falsely claimed </a:t>
            </a:r>
            <a:r>
              <a:rPr lang="en-US" sz="1000" b="0" i="0" dirty="0" err="1">
                <a:effectLst/>
              </a:rPr>
              <a:t>daniel</a:t>
            </a:r>
            <a:r>
              <a:rPr lang="en-US" sz="1000" b="0" i="0" dirty="0">
                <a:effectLst/>
              </a:rPr>
              <a:t> </a:t>
            </a:r>
            <a:r>
              <a:rPr lang="en-US" sz="1000" b="0" i="0" dirty="0" err="1">
                <a:effectLst/>
              </a:rPr>
              <a:t>radcliffe</a:t>
            </a:r>
            <a:r>
              <a:rPr lang="en-US" sz="1000" b="0" i="0" dirty="0">
                <a:effectLst/>
              </a:rPr>
              <a:t> has coronavirus. CNET, Mar 2020. https://</a:t>
            </a:r>
            <a:r>
              <a:rPr lang="en-US" sz="1000" b="0" i="0" dirty="0" err="1">
                <a:effectLst/>
              </a:rPr>
              <a:t>www.cnet.com</a:t>
            </a:r>
            <a:r>
              <a:rPr lang="en-US" sz="1000" b="0" i="0" dirty="0">
                <a:effectLst/>
              </a:rPr>
              <a:t>/culture/twitter-users-duped-by-fake-account-that-falsely-claimed-daniel-radcliffe-has-coronavirus/.</a:t>
            </a:r>
            <a:endParaRPr lang="en-US" sz="1000" dirty="0"/>
          </a:p>
        </p:txBody>
      </p:sp>
      <p:sp>
        <p:nvSpPr>
          <p:cNvPr id="7" name="Slide Number Placeholder 6">
            <a:extLst>
              <a:ext uri="{FF2B5EF4-FFF2-40B4-BE49-F238E27FC236}">
                <a16:creationId xmlns:a16="http://schemas.microsoft.com/office/drawing/2014/main" id="{50389DA4-EF40-95A4-B9AC-B899F4B170B1}"/>
              </a:ext>
            </a:extLst>
          </p:cNvPr>
          <p:cNvSpPr>
            <a:spLocks noGrp="1"/>
          </p:cNvSpPr>
          <p:nvPr>
            <p:ph type="sldNum" sz="quarter" idx="12"/>
          </p:nvPr>
        </p:nvSpPr>
        <p:spPr/>
        <p:txBody>
          <a:bodyPr/>
          <a:lstStyle/>
          <a:p>
            <a:fld id="{8AF865D1-3A6C-5040-9EE0-6AB67BE759E6}" type="slidenum">
              <a:rPr lang="en-US" smtClean="0"/>
              <a:t>5</a:t>
            </a:fld>
            <a:endParaRPr lang="en-US"/>
          </a:p>
        </p:txBody>
      </p:sp>
    </p:spTree>
    <p:extLst>
      <p:ext uri="{BB962C8B-B14F-4D97-AF65-F5344CB8AC3E}">
        <p14:creationId xmlns:p14="http://schemas.microsoft.com/office/powerpoint/2010/main" val="97565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screenshot&#10;&#10;Description automatically generated">
            <a:extLst>
              <a:ext uri="{FF2B5EF4-FFF2-40B4-BE49-F238E27FC236}">
                <a16:creationId xmlns:a16="http://schemas.microsoft.com/office/drawing/2014/main" id="{BD08237D-AF26-A12B-0639-A4E1A762CFAA}"/>
              </a:ext>
            </a:extLst>
          </p:cNvPr>
          <p:cNvPicPr>
            <a:picLocks noChangeAspect="1"/>
          </p:cNvPicPr>
          <p:nvPr/>
        </p:nvPicPr>
        <p:blipFill>
          <a:blip r:embed="rId3"/>
          <a:stretch>
            <a:fillRect/>
          </a:stretch>
        </p:blipFill>
        <p:spPr>
          <a:xfrm>
            <a:off x="1357185" y="563562"/>
            <a:ext cx="3224340" cy="5457825"/>
          </a:xfrm>
          <a:prstGeom prst="rect">
            <a:avLst/>
          </a:prstGeom>
          <a:ln w="12700">
            <a:solidFill>
              <a:schemeClr val="tx1"/>
            </a:solidFill>
          </a:ln>
        </p:spPr>
      </p:pic>
      <p:sp>
        <p:nvSpPr>
          <p:cNvPr id="4" name="Rectangle 3">
            <a:extLst>
              <a:ext uri="{FF2B5EF4-FFF2-40B4-BE49-F238E27FC236}">
                <a16:creationId xmlns:a16="http://schemas.microsoft.com/office/drawing/2014/main" id="{A7CDB1AA-EBD3-4D64-7FDF-E2AFD12AA8BE}"/>
              </a:ext>
            </a:extLst>
          </p:cNvPr>
          <p:cNvSpPr/>
          <p:nvPr/>
        </p:nvSpPr>
        <p:spPr>
          <a:xfrm>
            <a:off x="1357312" y="560386"/>
            <a:ext cx="3224213" cy="5449887"/>
          </a:xfrm>
          <a:prstGeom prst="rect">
            <a:avLst/>
          </a:prstGeom>
          <a:solidFill>
            <a:srgbClr val="BFBFBF">
              <a:alpha val="6117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4" descr="Graphical user interface, text, application&#10;&#10;Description automatically generated">
            <a:extLst>
              <a:ext uri="{FF2B5EF4-FFF2-40B4-BE49-F238E27FC236}">
                <a16:creationId xmlns:a16="http://schemas.microsoft.com/office/drawing/2014/main" id="{B9D5FAEF-9E54-A017-7CF9-4C26AF1FB6A7}"/>
              </a:ext>
            </a:extLst>
          </p:cNvPr>
          <p:cNvPicPr>
            <a:picLocks noGrp="1" noChangeAspect="1"/>
          </p:cNvPicPr>
          <p:nvPr>
            <p:ph idx="1"/>
          </p:nvPr>
        </p:nvPicPr>
        <p:blipFill>
          <a:blip r:embed="rId4"/>
          <a:stretch>
            <a:fillRect/>
          </a:stretch>
        </p:blipFill>
        <p:spPr>
          <a:xfrm>
            <a:off x="3650570" y="2103797"/>
            <a:ext cx="6948418" cy="3267075"/>
          </a:xfrm>
          <a:ln w="12700">
            <a:solidFill>
              <a:schemeClr val="tx1"/>
            </a:solidFill>
          </a:ln>
          <a:effectLst>
            <a:outerShdw blurRad="50800" dist="38100" dir="2700000" algn="tl" rotWithShape="0">
              <a:prstClr val="black">
                <a:alpha val="40000"/>
              </a:prstClr>
            </a:outerShdw>
          </a:effectLst>
        </p:spPr>
      </p:pic>
      <p:sp>
        <p:nvSpPr>
          <p:cNvPr id="3" name="Oval 2">
            <a:extLst>
              <a:ext uri="{FF2B5EF4-FFF2-40B4-BE49-F238E27FC236}">
                <a16:creationId xmlns:a16="http://schemas.microsoft.com/office/drawing/2014/main" id="{6CB51A81-E9E7-29B5-6F09-FE7A3FC9D263}"/>
              </a:ext>
            </a:extLst>
          </p:cNvPr>
          <p:cNvSpPr/>
          <p:nvPr/>
        </p:nvSpPr>
        <p:spPr>
          <a:xfrm>
            <a:off x="5874622" y="3102613"/>
            <a:ext cx="2500313" cy="90011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FAE23EC-0AD9-D06C-EFE4-59D7CD5A615B}"/>
              </a:ext>
            </a:extLst>
          </p:cNvPr>
          <p:cNvSpPr txBox="1"/>
          <p:nvPr/>
        </p:nvSpPr>
        <p:spPr>
          <a:xfrm>
            <a:off x="1003379" y="6164315"/>
            <a:ext cx="10185241" cy="707886"/>
          </a:xfrm>
          <a:prstGeom prst="rect">
            <a:avLst/>
          </a:prstGeom>
          <a:noFill/>
        </p:spPr>
        <p:txBody>
          <a:bodyPr wrap="square" rtlCol="0">
            <a:spAutoFit/>
          </a:bodyPr>
          <a:lstStyle/>
          <a:p>
            <a:r>
              <a:rPr lang="en-US" sz="1000" b="0" i="0" dirty="0">
                <a:effectLst/>
              </a:rPr>
              <a:t>[1] Aparna </a:t>
            </a:r>
            <a:r>
              <a:rPr lang="en-US" sz="1000" b="0" i="0" dirty="0" err="1">
                <a:effectLst/>
              </a:rPr>
              <a:t>Banerjea</a:t>
            </a:r>
            <a:r>
              <a:rPr lang="en-US" sz="1000" b="0" i="0" dirty="0">
                <a:effectLst/>
              </a:rPr>
              <a:t>. Digital war: How </a:t>
            </a:r>
            <a:r>
              <a:rPr lang="en-US" sz="1000" b="0" i="0" dirty="0" err="1">
                <a:effectLst/>
              </a:rPr>
              <a:t>russia</a:t>
            </a:r>
            <a:r>
              <a:rPr lang="en-US" sz="1000" b="0" i="0" dirty="0">
                <a:effectLst/>
              </a:rPr>
              <a:t> is using deep fakes in </a:t>
            </a:r>
            <a:r>
              <a:rPr lang="en-US" sz="1000" b="0" i="0" dirty="0" err="1">
                <a:effectLst/>
              </a:rPr>
              <a:t>ukraine</a:t>
            </a:r>
            <a:r>
              <a:rPr lang="en-US" sz="1000" b="0" i="0" dirty="0">
                <a:effectLst/>
              </a:rPr>
              <a:t> for propaganda. Business Today, 2022. https://www.businesstoday.in/latest/world/story/digital-war-how-russia-is-using-deep-fakes-in-ukraine-for-propaganda-324531-2022-03-02.</a:t>
            </a:r>
          </a:p>
          <a:p>
            <a:r>
              <a:rPr lang="en-US" sz="1000" b="0" i="0" dirty="0">
                <a:effectLst/>
              </a:rPr>
              <a:t>[2] Queenie Wong. Twitter users duped by fake account that falsely claimed </a:t>
            </a:r>
            <a:r>
              <a:rPr lang="en-US" sz="1000" b="0" i="0" dirty="0" err="1">
                <a:effectLst/>
              </a:rPr>
              <a:t>daniel</a:t>
            </a:r>
            <a:r>
              <a:rPr lang="en-US" sz="1000" b="0" i="0" dirty="0">
                <a:effectLst/>
              </a:rPr>
              <a:t> </a:t>
            </a:r>
            <a:r>
              <a:rPr lang="en-US" sz="1000" b="0" i="0" dirty="0" err="1">
                <a:effectLst/>
              </a:rPr>
              <a:t>radcliffe</a:t>
            </a:r>
            <a:r>
              <a:rPr lang="en-US" sz="1000" b="0" i="0" dirty="0">
                <a:effectLst/>
              </a:rPr>
              <a:t> has coronavirus. CNET, Mar 2020. https://</a:t>
            </a:r>
            <a:r>
              <a:rPr lang="en-US" sz="1000" b="0" i="0" dirty="0" err="1">
                <a:effectLst/>
              </a:rPr>
              <a:t>www.cnet.com</a:t>
            </a:r>
            <a:r>
              <a:rPr lang="en-US" sz="1000" b="0" i="0" dirty="0">
                <a:effectLst/>
              </a:rPr>
              <a:t>/culture/twitter-users-duped-by-fake-account-that-falsely-claimed-daniel-radcliffe-has-coronavirus/.</a:t>
            </a:r>
            <a:endParaRPr lang="en-US" sz="1000" dirty="0"/>
          </a:p>
        </p:txBody>
      </p:sp>
      <p:sp>
        <p:nvSpPr>
          <p:cNvPr id="5" name="Slide Number Placeholder 4">
            <a:extLst>
              <a:ext uri="{FF2B5EF4-FFF2-40B4-BE49-F238E27FC236}">
                <a16:creationId xmlns:a16="http://schemas.microsoft.com/office/drawing/2014/main" id="{5A2CBBED-7078-4A2E-E416-CF29DEFA2301}"/>
              </a:ext>
            </a:extLst>
          </p:cNvPr>
          <p:cNvSpPr>
            <a:spLocks noGrp="1"/>
          </p:cNvSpPr>
          <p:nvPr>
            <p:ph type="sldNum" sz="quarter" idx="12"/>
          </p:nvPr>
        </p:nvSpPr>
        <p:spPr/>
        <p:txBody>
          <a:bodyPr/>
          <a:lstStyle/>
          <a:p>
            <a:fld id="{8AF865D1-3A6C-5040-9EE0-6AB67BE759E6}" type="slidenum">
              <a:rPr lang="en-US" smtClean="0"/>
              <a:t>6</a:t>
            </a:fld>
            <a:endParaRPr lang="en-US"/>
          </a:p>
        </p:txBody>
      </p:sp>
    </p:spTree>
    <p:extLst>
      <p:ext uri="{BB962C8B-B14F-4D97-AF65-F5344CB8AC3E}">
        <p14:creationId xmlns:p14="http://schemas.microsoft.com/office/powerpoint/2010/main" val="476090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4DD4-DA3B-1109-232C-601C8DBD3300}"/>
              </a:ext>
            </a:extLst>
          </p:cNvPr>
          <p:cNvSpPr>
            <a:spLocks noGrp="1"/>
          </p:cNvSpPr>
          <p:nvPr>
            <p:ph type="title"/>
          </p:nvPr>
        </p:nvSpPr>
        <p:spPr>
          <a:xfrm>
            <a:off x="296332" y="340783"/>
            <a:ext cx="11455401" cy="1325563"/>
          </a:xfrm>
        </p:spPr>
        <p:txBody>
          <a:bodyPr/>
          <a:lstStyle/>
          <a:p>
            <a:r>
              <a:rPr lang="en-US" dirty="0">
                <a:solidFill>
                  <a:schemeClr val="accent1">
                    <a:lumMod val="75000"/>
                  </a:schemeClr>
                </a:solidFill>
              </a:rPr>
              <a:t>We want to know: Do profiles alter perceptions?</a:t>
            </a:r>
          </a:p>
        </p:txBody>
      </p:sp>
      <p:sp>
        <p:nvSpPr>
          <p:cNvPr id="3" name="Content Placeholder 2">
            <a:extLst>
              <a:ext uri="{FF2B5EF4-FFF2-40B4-BE49-F238E27FC236}">
                <a16:creationId xmlns:a16="http://schemas.microsoft.com/office/drawing/2014/main" id="{3745A61D-16D7-1708-ECD4-B48652ACDABA}"/>
              </a:ext>
            </a:extLst>
          </p:cNvPr>
          <p:cNvSpPr>
            <a:spLocks noGrp="1"/>
          </p:cNvSpPr>
          <p:nvPr>
            <p:ph idx="1"/>
          </p:nvPr>
        </p:nvSpPr>
        <p:spPr>
          <a:xfrm>
            <a:off x="148166" y="1889125"/>
            <a:ext cx="11895667" cy="4240742"/>
          </a:xfrm>
        </p:spPr>
        <p:txBody>
          <a:bodyPr>
            <a:normAutofit/>
          </a:bodyPr>
          <a:lstStyle/>
          <a:p>
            <a:pPr>
              <a:spcAft>
                <a:spcPts val="2400"/>
              </a:spcAft>
            </a:pPr>
            <a:r>
              <a:rPr lang="en-US" b="0" i="0" dirty="0">
                <a:solidFill>
                  <a:schemeClr val="tx1">
                    <a:lumMod val="85000"/>
                    <a:lumOff val="15000"/>
                  </a:schemeClr>
                </a:solidFill>
                <a:effectLst/>
                <a:latin typeface="Calibri" panose="020F0502020204030204" pitchFamily="34" charset="0"/>
                <a:cs typeface="Calibri" panose="020F0502020204030204" pitchFamily="34" charset="0"/>
              </a:rPr>
              <a:t>RQ1: Do participants increase their perceived accuracy of tweets if deepfake profiles were also presented compared to showing the tweets only?</a:t>
            </a:r>
          </a:p>
          <a:p>
            <a:pPr>
              <a:spcAft>
                <a:spcPts val="2400"/>
              </a:spcAft>
            </a:pPr>
            <a:r>
              <a:rPr lang="en-US" b="0" i="0" dirty="0">
                <a:solidFill>
                  <a:schemeClr val="tx1">
                    <a:lumMod val="85000"/>
                    <a:lumOff val="15000"/>
                  </a:schemeClr>
                </a:solidFill>
                <a:effectLst/>
                <a:latin typeface="Calibri" panose="020F0502020204030204" pitchFamily="34" charset="0"/>
                <a:cs typeface="Calibri" panose="020F0502020204030204" pitchFamily="34" charset="0"/>
              </a:rPr>
              <a:t>RQ2: Do participants increase their engagement with the tweets if deepfake profiles were also presented compared to showing the tweets only?</a:t>
            </a:r>
          </a:p>
          <a:p>
            <a:pPr>
              <a:spcAft>
                <a:spcPts val="2400"/>
              </a:spcAft>
            </a:pPr>
            <a:r>
              <a:rPr lang="en-US" b="0" i="0" dirty="0">
                <a:solidFill>
                  <a:schemeClr val="tx1">
                    <a:lumMod val="85000"/>
                    <a:lumOff val="15000"/>
                  </a:schemeClr>
                </a:solidFill>
                <a:effectLst/>
                <a:latin typeface="Calibri" panose="020F0502020204030204" pitchFamily="34" charset="0"/>
                <a:cs typeface="Calibri" panose="020F0502020204030204" pitchFamily="34" charset="0"/>
              </a:rPr>
              <a:t>RQ3: Compared with other types of fake profiles, are deepfake profiles harder to detect by participants? What are the primary factors that participants consider when assessing the profiles?</a:t>
            </a:r>
            <a:endParaRPr lang="en-US"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2EF12E0-D13F-F37C-A2CA-5950E07A0B80}"/>
              </a:ext>
            </a:extLst>
          </p:cNvPr>
          <p:cNvSpPr>
            <a:spLocks noGrp="1"/>
          </p:cNvSpPr>
          <p:nvPr>
            <p:ph type="sldNum" sz="quarter" idx="12"/>
          </p:nvPr>
        </p:nvSpPr>
        <p:spPr/>
        <p:txBody>
          <a:bodyPr/>
          <a:lstStyle/>
          <a:p>
            <a:fld id="{8AF865D1-3A6C-5040-9EE0-6AB67BE759E6}" type="slidenum">
              <a:rPr lang="en-US" smtClean="0"/>
              <a:t>7</a:t>
            </a:fld>
            <a:endParaRPr lang="en-US"/>
          </a:p>
        </p:txBody>
      </p:sp>
      <p:sp>
        <p:nvSpPr>
          <p:cNvPr id="5" name="Rectangle 4">
            <a:extLst>
              <a:ext uri="{FF2B5EF4-FFF2-40B4-BE49-F238E27FC236}">
                <a16:creationId xmlns:a16="http://schemas.microsoft.com/office/drawing/2014/main" id="{29AE78EF-1A48-3E88-901C-D917A14C22A9}"/>
              </a:ext>
            </a:extLst>
          </p:cNvPr>
          <p:cNvSpPr/>
          <p:nvPr/>
        </p:nvSpPr>
        <p:spPr>
          <a:xfrm>
            <a:off x="135464" y="3014133"/>
            <a:ext cx="11751733" cy="3115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956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4DD4-DA3B-1109-232C-601C8DBD3300}"/>
              </a:ext>
            </a:extLst>
          </p:cNvPr>
          <p:cNvSpPr>
            <a:spLocks noGrp="1"/>
          </p:cNvSpPr>
          <p:nvPr>
            <p:ph type="title"/>
          </p:nvPr>
        </p:nvSpPr>
        <p:spPr>
          <a:xfrm>
            <a:off x="296332" y="340783"/>
            <a:ext cx="11455401" cy="1325563"/>
          </a:xfrm>
        </p:spPr>
        <p:txBody>
          <a:bodyPr/>
          <a:lstStyle/>
          <a:p>
            <a:r>
              <a:rPr lang="en-US" dirty="0">
                <a:solidFill>
                  <a:schemeClr val="accent1">
                    <a:lumMod val="75000"/>
                  </a:schemeClr>
                </a:solidFill>
              </a:rPr>
              <a:t>We want to know: Do profiles alter perceptions?</a:t>
            </a:r>
          </a:p>
        </p:txBody>
      </p:sp>
      <p:sp>
        <p:nvSpPr>
          <p:cNvPr id="3" name="Content Placeholder 2">
            <a:extLst>
              <a:ext uri="{FF2B5EF4-FFF2-40B4-BE49-F238E27FC236}">
                <a16:creationId xmlns:a16="http://schemas.microsoft.com/office/drawing/2014/main" id="{3745A61D-16D7-1708-ECD4-B48652ACDABA}"/>
              </a:ext>
            </a:extLst>
          </p:cNvPr>
          <p:cNvSpPr>
            <a:spLocks noGrp="1"/>
          </p:cNvSpPr>
          <p:nvPr>
            <p:ph idx="1"/>
          </p:nvPr>
        </p:nvSpPr>
        <p:spPr>
          <a:xfrm>
            <a:off x="148166" y="1889125"/>
            <a:ext cx="11895667" cy="4240742"/>
          </a:xfrm>
        </p:spPr>
        <p:txBody>
          <a:bodyPr>
            <a:normAutofit/>
          </a:bodyPr>
          <a:lstStyle/>
          <a:p>
            <a:pPr>
              <a:spcAft>
                <a:spcPts val="2400"/>
              </a:spcAft>
            </a:pPr>
            <a:r>
              <a:rPr lang="en-US" b="0" i="0" dirty="0">
                <a:solidFill>
                  <a:schemeClr val="bg2">
                    <a:lumMod val="90000"/>
                  </a:schemeClr>
                </a:solidFill>
                <a:effectLst/>
                <a:latin typeface="Calibri" panose="020F0502020204030204" pitchFamily="34" charset="0"/>
                <a:cs typeface="Calibri" panose="020F0502020204030204" pitchFamily="34" charset="0"/>
              </a:rPr>
              <a:t>RQ1: Do participants increase their perceived accuracy of tweets if deepfake profiles were also presented compared to showing the tweets only?</a:t>
            </a:r>
          </a:p>
          <a:p>
            <a:pPr>
              <a:spcAft>
                <a:spcPts val="2400"/>
              </a:spcAft>
            </a:pPr>
            <a:r>
              <a:rPr lang="en-US" b="0" i="0" dirty="0">
                <a:solidFill>
                  <a:schemeClr val="tx1">
                    <a:lumMod val="85000"/>
                    <a:lumOff val="15000"/>
                  </a:schemeClr>
                </a:solidFill>
                <a:effectLst/>
                <a:latin typeface="Calibri" panose="020F0502020204030204" pitchFamily="34" charset="0"/>
                <a:cs typeface="Calibri" panose="020F0502020204030204" pitchFamily="34" charset="0"/>
              </a:rPr>
              <a:t>RQ2: Do participants increase their engagement with the tweets if deepfake profiles were also presented compared to showing the tweets only?</a:t>
            </a:r>
          </a:p>
          <a:p>
            <a:pPr>
              <a:spcAft>
                <a:spcPts val="2400"/>
              </a:spcAft>
            </a:pPr>
            <a:r>
              <a:rPr lang="en-US" b="0" i="0" dirty="0">
                <a:solidFill>
                  <a:schemeClr val="tx1">
                    <a:lumMod val="85000"/>
                    <a:lumOff val="15000"/>
                  </a:schemeClr>
                </a:solidFill>
                <a:effectLst/>
                <a:latin typeface="Calibri" panose="020F0502020204030204" pitchFamily="34" charset="0"/>
                <a:cs typeface="Calibri" panose="020F0502020204030204" pitchFamily="34" charset="0"/>
              </a:rPr>
              <a:t>RQ3: Compared with other types of fake profiles, are deepfake profiles harder to detect by participants? What are the primary factors that participants consider when assessing the profiles?</a:t>
            </a:r>
            <a:endParaRPr lang="en-US"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2EF12E0-D13F-F37C-A2CA-5950E07A0B80}"/>
              </a:ext>
            </a:extLst>
          </p:cNvPr>
          <p:cNvSpPr>
            <a:spLocks noGrp="1"/>
          </p:cNvSpPr>
          <p:nvPr>
            <p:ph type="sldNum" sz="quarter" idx="12"/>
          </p:nvPr>
        </p:nvSpPr>
        <p:spPr/>
        <p:txBody>
          <a:bodyPr/>
          <a:lstStyle/>
          <a:p>
            <a:fld id="{8AF865D1-3A6C-5040-9EE0-6AB67BE759E6}" type="slidenum">
              <a:rPr lang="en-US" smtClean="0"/>
              <a:t>8</a:t>
            </a:fld>
            <a:endParaRPr lang="en-US"/>
          </a:p>
        </p:txBody>
      </p:sp>
      <p:sp>
        <p:nvSpPr>
          <p:cNvPr id="5" name="Rectangle 4">
            <a:extLst>
              <a:ext uri="{FF2B5EF4-FFF2-40B4-BE49-F238E27FC236}">
                <a16:creationId xmlns:a16="http://schemas.microsoft.com/office/drawing/2014/main" id="{E77C79AC-D793-5E7D-54AD-346D9ABBD496}"/>
              </a:ext>
            </a:extLst>
          </p:cNvPr>
          <p:cNvSpPr/>
          <p:nvPr/>
        </p:nvSpPr>
        <p:spPr>
          <a:xfrm>
            <a:off x="135464" y="4131733"/>
            <a:ext cx="11751733" cy="19981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2223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24DD4-DA3B-1109-232C-601C8DBD3300}"/>
              </a:ext>
            </a:extLst>
          </p:cNvPr>
          <p:cNvSpPr>
            <a:spLocks noGrp="1"/>
          </p:cNvSpPr>
          <p:nvPr>
            <p:ph type="title"/>
          </p:nvPr>
        </p:nvSpPr>
        <p:spPr>
          <a:xfrm>
            <a:off x="296332" y="340783"/>
            <a:ext cx="11455401" cy="1325563"/>
          </a:xfrm>
        </p:spPr>
        <p:txBody>
          <a:bodyPr/>
          <a:lstStyle/>
          <a:p>
            <a:r>
              <a:rPr lang="en-US" dirty="0">
                <a:solidFill>
                  <a:schemeClr val="accent1">
                    <a:lumMod val="75000"/>
                  </a:schemeClr>
                </a:solidFill>
              </a:rPr>
              <a:t>We want to know: Do profiles alter perceptions?</a:t>
            </a:r>
          </a:p>
        </p:txBody>
      </p:sp>
      <p:sp>
        <p:nvSpPr>
          <p:cNvPr id="3" name="Content Placeholder 2">
            <a:extLst>
              <a:ext uri="{FF2B5EF4-FFF2-40B4-BE49-F238E27FC236}">
                <a16:creationId xmlns:a16="http://schemas.microsoft.com/office/drawing/2014/main" id="{3745A61D-16D7-1708-ECD4-B48652ACDABA}"/>
              </a:ext>
            </a:extLst>
          </p:cNvPr>
          <p:cNvSpPr>
            <a:spLocks noGrp="1"/>
          </p:cNvSpPr>
          <p:nvPr>
            <p:ph idx="1"/>
          </p:nvPr>
        </p:nvSpPr>
        <p:spPr>
          <a:xfrm>
            <a:off x="148166" y="1889125"/>
            <a:ext cx="11895667" cy="4240742"/>
          </a:xfrm>
        </p:spPr>
        <p:txBody>
          <a:bodyPr>
            <a:normAutofit/>
          </a:bodyPr>
          <a:lstStyle/>
          <a:p>
            <a:pPr>
              <a:spcAft>
                <a:spcPts val="2400"/>
              </a:spcAft>
            </a:pPr>
            <a:r>
              <a:rPr lang="en-US" b="0" i="0" dirty="0">
                <a:solidFill>
                  <a:schemeClr val="bg2">
                    <a:lumMod val="90000"/>
                  </a:schemeClr>
                </a:solidFill>
                <a:effectLst/>
                <a:latin typeface="Calibri" panose="020F0502020204030204" pitchFamily="34" charset="0"/>
                <a:cs typeface="Calibri" panose="020F0502020204030204" pitchFamily="34" charset="0"/>
              </a:rPr>
              <a:t>RQ1: Do participants increase their perceived accuracy of tweets if deepfake profiles were also presented compared to showing the tweets only?</a:t>
            </a:r>
          </a:p>
          <a:p>
            <a:pPr>
              <a:spcAft>
                <a:spcPts val="2400"/>
              </a:spcAft>
            </a:pPr>
            <a:r>
              <a:rPr lang="en-US" b="0" i="0" dirty="0">
                <a:solidFill>
                  <a:schemeClr val="bg2">
                    <a:lumMod val="90000"/>
                  </a:schemeClr>
                </a:solidFill>
                <a:effectLst/>
                <a:latin typeface="Calibri" panose="020F0502020204030204" pitchFamily="34" charset="0"/>
                <a:cs typeface="Calibri" panose="020F0502020204030204" pitchFamily="34" charset="0"/>
              </a:rPr>
              <a:t>RQ2: Do participants increase their engagement with the tweets if deepfake profiles were also presented compared to showing the tweets only?</a:t>
            </a:r>
          </a:p>
          <a:p>
            <a:pPr>
              <a:spcAft>
                <a:spcPts val="2400"/>
              </a:spcAft>
            </a:pPr>
            <a:r>
              <a:rPr lang="en-US" b="0" i="0" dirty="0">
                <a:solidFill>
                  <a:schemeClr val="tx1">
                    <a:lumMod val="85000"/>
                    <a:lumOff val="15000"/>
                  </a:schemeClr>
                </a:solidFill>
                <a:effectLst/>
                <a:latin typeface="Calibri" panose="020F0502020204030204" pitchFamily="34" charset="0"/>
                <a:cs typeface="Calibri" panose="020F0502020204030204" pitchFamily="34" charset="0"/>
              </a:rPr>
              <a:t>RQ3: Compared with other types of fake profiles, are deepfake profiles harder to detect by participants? What are the primary factors that participants consider when assessing the profiles?</a:t>
            </a:r>
            <a:endParaRPr lang="en-US" dirty="0">
              <a:solidFill>
                <a:schemeClr val="tx1">
                  <a:lumMod val="85000"/>
                  <a:lumOff val="15000"/>
                </a:schemeClr>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2EF12E0-D13F-F37C-A2CA-5950E07A0B80}"/>
              </a:ext>
            </a:extLst>
          </p:cNvPr>
          <p:cNvSpPr>
            <a:spLocks noGrp="1"/>
          </p:cNvSpPr>
          <p:nvPr>
            <p:ph type="sldNum" sz="quarter" idx="12"/>
          </p:nvPr>
        </p:nvSpPr>
        <p:spPr/>
        <p:txBody>
          <a:bodyPr/>
          <a:lstStyle/>
          <a:p>
            <a:fld id="{8AF865D1-3A6C-5040-9EE0-6AB67BE759E6}" type="slidenum">
              <a:rPr lang="en-US" smtClean="0"/>
              <a:t>9</a:t>
            </a:fld>
            <a:endParaRPr lang="en-US"/>
          </a:p>
        </p:txBody>
      </p:sp>
    </p:spTree>
    <p:extLst>
      <p:ext uri="{BB962C8B-B14F-4D97-AF65-F5344CB8AC3E}">
        <p14:creationId xmlns:p14="http://schemas.microsoft.com/office/powerpoint/2010/main" val="2245684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2819</Words>
  <Application>Microsoft Macintosh PowerPoint</Application>
  <PresentationFormat>Widescreen</PresentationFormat>
  <Paragraphs>274</Paragraphs>
  <Slides>27</Slides>
  <Notes>26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Avenir Next Condensed</vt:lpstr>
      <vt:lpstr>Avenir Next Condensed Demi Bold</vt:lpstr>
      <vt:lpstr>Avenir Next Condensed Medium</vt:lpstr>
      <vt:lpstr>Calibri</vt:lpstr>
      <vt:lpstr>Calibri Light</vt:lpstr>
      <vt:lpstr>Lato</vt:lpstr>
      <vt:lpstr>Office Theme</vt:lpstr>
      <vt:lpstr>Does It Matter Who Said It?  Exploring the Impact of Deepfake Profiles On User Perception towards Disinformation</vt:lpstr>
      <vt:lpstr>Deepfake profiles are on the rise in social media…</vt:lpstr>
      <vt:lpstr>Deepfake profiles are on the rise in social media…</vt:lpstr>
      <vt:lpstr>PowerPoint Presentation</vt:lpstr>
      <vt:lpstr>PowerPoint Presentation</vt:lpstr>
      <vt:lpstr>PowerPoint Presentation</vt:lpstr>
      <vt:lpstr>We want to know: Do profiles alter perceptions?</vt:lpstr>
      <vt:lpstr>We want to know: Do profiles alter perceptions?</vt:lpstr>
      <vt:lpstr>We want to know: Do profiles alter perceptions?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users have to say about tweet accuracy?</vt:lpstr>
      <vt:lpstr>Why do users engage inaccurate tweets?</vt:lpstr>
      <vt:lpstr>Which profile is the most convincing to viewers?</vt:lpstr>
      <vt:lpstr>What makes a profile authentic?</vt:lpstr>
      <vt:lpstr>What makes a profile authentic?</vt:lpstr>
      <vt:lpstr>What does this all mean?</vt:lpstr>
      <vt:lpstr>+ Future Work</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Does It Matter Who Said It?  Exploring the Impact of Deepfake Profiles On User Perception towards Disinformation</dc:title>
  <dc:creator>Ruffin, Margie</dc:creator>
  <cp:lastModifiedBy>Ruffin, Margie</cp:lastModifiedBy>
  <cp:revision>42</cp:revision>
  <dcterms:created xsi:type="dcterms:W3CDTF">2023-04-13T01:40:32Z</dcterms:created>
  <dcterms:modified xsi:type="dcterms:W3CDTF">2023-04-15T04:26:38Z</dcterms:modified>
</cp:coreProperties>
</file>